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7" r:id="rId17"/>
    <p:sldId id="270" r:id="rId18"/>
    <p:sldId id="275" r:id="rId19"/>
    <p:sldId id="271" r:id="rId20"/>
    <p:sldId id="272" r:id="rId21"/>
    <p:sldId id="276" r:id="rId22"/>
    <p:sldId id="278" r:id="rId23"/>
    <p:sldId id="279" r:id="rId24"/>
    <p:sldId id="280" r:id="rId25"/>
    <p:sldId id="27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DC4268-6556-4202-B695-A08B8C815E6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EDE93C-F3F0-463C-835C-15F6CEF8D0C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C4268-6556-4202-B695-A08B8C815E6D}" type="datetimeFigureOut">
              <a:rPr lang="ru-RU" smtClean="0"/>
              <a:pPr/>
              <a:t>25.04.2019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E93C-F3F0-463C-835C-15F6CEF8D0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71546"/>
            <a:ext cx="8786842" cy="2528905"/>
          </a:xfrm>
        </p:spPr>
        <p:txBody>
          <a:bodyPr>
            <a:normAutofit/>
          </a:bodyPr>
          <a:lstStyle/>
          <a:p>
            <a:r>
              <a:rPr lang="ru-RU" b="1" dirty="0" smtClean="0">
                <a:solidFill>
                  <a:srgbClr val="C00000"/>
                </a:solidFill>
                <a:latin typeface="Trebuchet MS" pitchFamily="34" charset="0"/>
              </a:rPr>
              <a:t>Проект </a:t>
            </a:r>
            <a:br>
              <a:rPr lang="ru-RU" b="1" dirty="0" smtClean="0">
                <a:solidFill>
                  <a:srgbClr val="C00000"/>
                </a:solidFill>
                <a:latin typeface="Trebuchet MS" pitchFamily="34" charset="0"/>
              </a:rPr>
            </a:br>
            <a:r>
              <a:rPr lang="ru-RU" b="1" dirty="0" smtClean="0">
                <a:solidFill>
                  <a:srgbClr val="C00000"/>
                </a:solidFill>
                <a:latin typeface="Trebuchet MS" pitchFamily="34" charset="0"/>
              </a:rPr>
              <a:t>«Хотим мы в космос полететь»</a:t>
            </a:r>
            <a:endParaRPr lang="ru-RU" b="1" dirty="0">
              <a:solidFill>
                <a:srgbClr val="C00000"/>
              </a:solidFill>
              <a:latin typeface="Trebuchet MS" pitchFamily="34" charset="0"/>
            </a:endParaRPr>
          </a:p>
        </p:txBody>
      </p:sp>
      <p:sp>
        <p:nvSpPr>
          <p:cNvPr id="3" name="Подзаголовок 2"/>
          <p:cNvSpPr>
            <a:spLocks noGrp="1"/>
          </p:cNvSpPr>
          <p:nvPr>
            <p:ph type="subTitle" idx="1"/>
          </p:nvPr>
        </p:nvSpPr>
        <p:spPr>
          <a:xfrm>
            <a:off x="1371600" y="3886200"/>
            <a:ext cx="6772300" cy="1752600"/>
          </a:xfrm>
        </p:spPr>
        <p:txBody>
          <a:bodyPr>
            <a:normAutofit fontScale="92500" lnSpcReduction="20000"/>
          </a:bodyPr>
          <a:lstStyle/>
          <a:p>
            <a:r>
              <a:rPr lang="ru-RU" sz="2800" b="1" dirty="0" smtClean="0">
                <a:solidFill>
                  <a:schemeClr val="tx1"/>
                </a:solidFill>
                <a:latin typeface="Trebuchet MS" pitchFamily="34" charset="0"/>
              </a:rPr>
              <a:t>Подготовила воспитатель</a:t>
            </a:r>
          </a:p>
          <a:p>
            <a:r>
              <a:rPr lang="ru-RU" sz="2800" b="1" dirty="0" smtClean="0">
                <a:solidFill>
                  <a:schemeClr val="tx1"/>
                </a:solidFill>
                <a:latin typeface="Trebuchet MS" pitchFamily="34" charset="0"/>
              </a:rPr>
              <a:t> МДОУ «Детский сад № 4 КВ»</a:t>
            </a:r>
          </a:p>
          <a:p>
            <a:r>
              <a:rPr lang="ru-RU" sz="2800" b="1" dirty="0" smtClean="0">
                <a:solidFill>
                  <a:schemeClr val="tx1"/>
                </a:solidFill>
                <a:latin typeface="Trebuchet MS" pitchFamily="34" charset="0"/>
              </a:rPr>
              <a:t> Давыдова С.В.</a:t>
            </a:r>
          </a:p>
          <a:p>
            <a:r>
              <a:rPr lang="ru-RU" sz="2800" b="1" dirty="0" smtClean="0">
                <a:solidFill>
                  <a:schemeClr val="tx1"/>
                </a:solidFill>
                <a:latin typeface="Trebuchet MS" pitchFamily="34" charset="0"/>
              </a:rPr>
              <a:t>2019 г.</a:t>
            </a:r>
            <a:endParaRPr lang="ru-RU" sz="2800" b="1" dirty="0">
              <a:solidFill>
                <a:schemeClr val="tx1"/>
              </a:solidFill>
              <a:latin typeface="Trebuchet M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071702"/>
          </a:xfrm>
        </p:spPr>
        <p:txBody>
          <a:bodyPr/>
          <a:lstStyle/>
          <a:p>
            <a:r>
              <a:rPr lang="ru-RU" b="1" dirty="0">
                <a:solidFill>
                  <a:srgbClr val="C00000"/>
                </a:solidFill>
                <a:latin typeface="Trebuchet MS" pitchFamily="34" charset="0"/>
              </a:rPr>
              <a:t>Формы работы с детьми</a:t>
            </a:r>
            <a:endParaRPr lang="ru-RU" dirty="0">
              <a:solidFill>
                <a:srgbClr val="C00000"/>
              </a:solidFill>
              <a:latin typeface="Trebuchet MS" pitchFamily="34" charset="0"/>
            </a:endParaRPr>
          </a:p>
        </p:txBody>
      </p:sp>
      <p:sp>
        <p:nvSpPr>
          <p:cNvPr id="22529" name="Rectangle 1"/>
          <p:cNvSpPr>
            <a:spLocks noChangeArrowheads="1"/>
          </p:cNvSpPr>
          <p:nvPr/>
        </p:nvSpPr>
        <p:spPr bwMode="auto">
          <a:xfrm>
            <a:off x="1142976" y="2143117"/>
            <a:ext cx="71438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Trebuchet MS" pitchFamily="34" charset="0"/>
                <a:ea typeface="Times New Roman" pitchFamily="18" charset="0"/>
                <a:cs typeface="Arial" pitchFamily="34" charset="0"/>
              </a:rPr>
              <a:t>Социально-коммуникативное</a:t>
            </a: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 </a:t>
            </a:r>
            <a:r>
              <a:rPr kumimoji="0" lang="ru-RU" sz="2400" b="1" i="0" u="sng" strike="noStrike" cap="none" normalizeH="0" baseline="0" dirty="0" smtClean="0">
                <a:ln>
                  <a:noFill/>
                </a:ln>
                <a:effectLst/>
                <a:latin typeface="Trebuchet MS" pitchFamily="34" charset="0"/>
                <a:ea typeface="Times New Roman" pitchFamily="18" charset="0"/>
                <a:cs typeface="Arial" pitchFamily="34" charset="0"/>
              </a:rPr>
              <a:t>развитие</a:t>
            </a: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Сюжетно-ролевая игра «В гостях у инопланетян», «Мы – космонавты»</a:t>
            </a:r>
            <a:endParaRPr lang="ru-RU" sz="2400" b="1" dirty="0">
              <a:latin typeface="Trebuchet MS"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Дидактическая игра «Поможем космонавту добраться до Луны»</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Игровая ситуация «Разговор с инопланетянином»</a:t>
            </a:r>
            <a:endParaRPr kumimoji="0" lang="ru-RU" sz="2400" b="1"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1428760"/>
          </a:xfrm>
        </p:spPr>
        <p:txBody>
          <a:bodyPr/>
          <a:lstStyle/>
          <a:p>
            <a:r>
              <a:rPr lang="ru-RU" b="1" dirty="0" smtClean="0">
                <a:solidFill>
                  <a:srgbClr val="C00000"/>
                </a:solidFill>
                <a:latin typeface="Trebuchet MS" pitchFamily="34" charset="0"/>
              </a:rPr>
              <a:t>Формы работы с детьми</a:t>
            </a:r>
            <a:endParaRPr lang="ru-RU" dirty="0"/>
          </a:p>
        </p:txBody>
      </p:sp>
      <p:sp>
        <p:nvSpPr>
          <p:cNvPr id="23553" name="Rectangle 1"/>
          <p:cNvSpPr>
            <a:spLocks noChangeArrowheads="1"/>
          </p:cNvSpPr>
          <p:nvPr/>
        </p:nvSpPr>
        <p:spPr bwMode="auto">
          <a:xfrm>
            <a:off x="1214414" y="2143116"/>
            <a:ext cx="714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effectLst/>
                <a:latin typeface="Trebuchet MS" pitchFamily="34" charset="0"/>
                <a:ea typeface="Times New Roman" pitchFamily="18" charset="0"/>
                <a:cs typeface="Arial" pitchFamily="34" charset="0"/>
              </a:rPr>
              <a:t>Художественно-эстетическое</a:t>
            </a: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 </a:t>
            </a:r>
            <a:r>
              <a:rPr kumimoji="0" lang="ru-RU" sz="2800" b="1" i="0" u="sng" strike="noStrike" cap="none" normalizeH="0" baseline="0" dirty="0" smtClean="0">
                <a:ln>
                  <a:noFill/>
                </a:ln>
                <a:effectLst/>
                <a:latin typeface="Trebuchet MS" pitchFamily="34" charset="0"/>
                <a:ea typeface="Times New Roman" pitchFamily="18" charset="0"/>
                <a:cs typeface="Arial" pitchFamily="34" charset="0"/>
              </a:rPr>
              <a:t>развитие</a:t>
            </a: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Конструирование «Ракета и звезды»</a:t>
            </a:r>
            <a:r>
              <a:rPr kumimoji="0" lang="ru-RU" sz="2800" b="1" i="0" u="none" strike="noStrike" cap="none" normalizeH="0" baseline="0" dirty="0" smtClean="0">
                <a:ln>
                  <a:noFill/>
                </a:ln>
                <a:effectLst/>
                <a:latin typeface="Trebuchet MS" pitchFamily="34" charset="0"/>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229600" cy="857256"/>
          </a:xfrm>
        </p:spPr>
        <p:txBody>
          <a:bodyPr>
            <a:normAutofit/>
          </a:bodyPr>
          <a:lstStyle/>
          <a:p>
            <a:r>
              <a:rPr lang="ru-RU" b="1" dirty="0">
                <a:solidFill>
                  <a:srgbClr val="C00000"/>
                </a:solidFill>
                <a:latin typeface="Trebuchet MS" pitchFamily="34" charset="0"/>
              </a:rPr>
              <a:t>Формы работы с родителями</a:t>
            </a:r>
            <a:endParaRPr lang="ru-RU" dirty="0">
              <a:solidFill>
                <a:srgbClr val="C00000"/>
              </a:solidFill>
              <a:latin typeface="Trebuchet MS" pitchFamily="34" charset="0"/>
            </a:endParaRPr>
          </a:p>
        </p:txBody>
      </p:sp>
      <p:sp>
        <p:nvSpPr>
          <p:cNvPr id="24577" name="Rectangle 1"/>
          <p:cNvSpPr>
            <a:spLocks noChangeArrowheads="1"/>
          </p:cNvSpPr>
          <p:nvPr/>
        </p:nvSpPr>
        <p:spPr bwMode="auto">
          <a:xfrm>
            <a:off x="928662" y="1857364"/>
            <a:ext cx="74295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1.Чтение рассказов и историй из жизни о ракетах, о звёздах, о космонавтах.</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2. Рассматривание альбомов и тематических картинок дома.</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3. Беседа с родителями «Материалы для поделок про космос»</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4. Выставка совместных работ «Домашние зарисовки о космосе».</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5. Оказание помощи в сборе материала по теме проекта.</a:t>
            </a:r>
            <a:endParaRPr kumimoji="0" lang="ru-RU" sz="2400" b="1"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1500198"/>
          </a:xfrm>
        </p:spPr>
        <p:txBody>
          <a:bodyPr>
            <a:noAutofit/>
          </a:bodyPr>
          <a:lstStyle/>
          <a:p>
            <a:pPr algn="ctr"/>
            <a:r>
              <a:rPr lang="ru-RU" b="1" dirty="0" smtClean="0">
                <a:solidFill>
                  <a:srgbClr val="C00000"/>
                </a:solidFill>
                <a:latin typeface="Trebuchet MS" pitchFamily="34" charset="0"/>
              </a:rPr>
              <a:t>Модель солнечной системы</a:t>
            </a:r>
            <a:endParaRPr lang="ru-RU" b="1" dirty="0">
              <a:solidFill>
                <a:srgbClr val="C00000"/>
              </a:solidFill>
              <a:latin typeface="Trebuchet MS" pitchFamily="34" charset="0"/>
            </a:endParaRPr>
          </a:p>
        </p:txBody>
      </p:sp>
      <p:sp>
        <p:nvSpPr>
          <p:cNvPr id="7" name="Подзаголовок 6"/>
          <p:cNvSpPr>
            <a:spLocks noGrp="1"/>
          </p:cNvSpPr>
          <p:nvPr>
            <p:ph type="subTitle" idx="1"/>
          </p:nvPr>
        </p:nvSpPr>
        <p:spPr/>
        <p:txBody>
          <a:bodyPr/>
          <a:lstStyle/>
          <a:p>
            <a:endParaRPr lang="ru-RU"/>
          </a:p>
        </p:txBody>
      </p:sp>
      <p:pic>
        <p:nvPicPr>
          <p:cNvPr id="5" name="Содержимое 4" descr="021.jpg"/>
          <p:cNvPicPr>
            <a:picLocks noGrp="1" noChangeAspect="1"/>
          </p:cNvPicPr>
          <p:nvPr>
            <p:ph idx="4294967295"/>
          </p:nvPr>
        </p:nvPicPr>
        <p:blipFill>
          <a:blip r:embed="rId2" cstate="print"/>
          <a:stretch>
            <a:fillRect/>
          </a:stretch>
        </p:blipFill>
        <p:spPr>
          <a:xfrm>
            <a:off x="3500430" y="2285992"/>
            <a:ext cx="511175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2" name="Picture 2" descr="C:\Users\Admin\Pictures\2019-04-12\033.jpg"/>
          <p:cNvPicPr>
            <a:picLocks noChangeAspect="1" noChangeArrowheads="1"/>
          </p:cNvPicPr>
          <p:nvPr/>
        </p:nvPicPr>
        <p:blipFill>
          <a:blip r:embed="rId3" cstate="print"/>
          <a:srcRect/>
          <a:stretch>
            <a:fillRect/>
          </a:stretch>
        </p:blipFill>
        <p:spPr bwMode="auto">
          <a:xfrm>
            <a:off x="571472" y="2000240"/>
            <a:ext cx="2928958" cy="4257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rebuchet MS" pitchFamily="34" charset="0"/>
              </a:rPr>
              <a:t>Изучаем планеты</a:t>
            </a:r>
            <a:endParaRPr lang="ru-RU" b="1" dirty="0">
              <a:solidFill>
                <a:srgbClr val="C00000"/>
              </a:solidFill>
              <a:latin typeface="Trebuchet MS" pitchFamily="34" charset="0"/>
            </a:endParaRPr>
          </a:p>
        </p:txBody>
      </p:sp>
      <p:pic>
        <p:nvPicPr>
          <p:cNvPr id="4" name="Содержимое 3" descr="009.jpg"/>
          <p:cNvPicPr>
            <a:picLocks noGrp="1" noChangeAspect="1"/>
          </p:cNvPicPr>
          <p:nvPr>
            <p:ph idx="1"/>
          </p:nvPr>
        </p:nvPicPr>
        <p:blipFill>
          <a:blip r:embed="rId2" cstate="print"/>
          <a:stretch>
            <a:fillRect/>
          </a:stretch>
        </p:blipFill>
        <p:spPr>
          <a:xfrm>
            <a:off x="1166808" y="1600201"/>
            <a:ext cx="6977091" cy="418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a:solidFill>
                  <a:srgbClr val="C00000"/>
                </a:solidFill>
              </a:rPr>
              <a:t/>
            </a:r>
            <a:br>
              <a:rPr lang="ru-RU" dirty="0">
                <a:solidFill>
                  <a:srgbClr val="C00000"/>
                </a:solidFill>
              </a:rPr>
            </a:br>
            <a:endParaRPr lang="ru-RU" dirty="0">
              <a:solidFill>
                <a:srgbClr val="C00000"/>
              </a:solidFill>
            </a:endParaRPr>
          </a:p>
        </p:txBody>
      </p:sp>
      <p:pic>
        <p:nvPicPr>
          <p:cNvPr id="7" name="Содержимое 6" descr="072.jpg"/>
          <p:cNvPicPr>
            <a:picLocks noGrp="1" noChangeAspect="1"/>
          </p:cNvPicPr>
          <p:nvPr>
            <p:ph idx="4294967295"/>
          </p:nvPr>
        </p:nvPicPr>
        <p:blipFill>
          <a:blip r:embed="rId2" cstate="print"/>
          <a:stretch>
            <a:fillRect/>
          </a:stretch>
        </p:blipFill>
        <p:spPr>
          <a:xfrm>
            <a:off x="857224" y="1928802"/>
            <a:ext cx="7543800" cy="4054475"/>
          </a:xfrm>
        </p:spPr>
      </p:pic>
      <p:sp>
        <p:nvSpPr>
          <p:cNvPr id="4" name="Прямоугольник 3"/>
          <p:cNvSpPr/>
          <p:nvPr/>
        </p:nvSpPr>
        <p:spPr>
          <a:xfrm>
            <a:off x="0" y="857231"/>
            <a:ext cx="9572660" cy="1446550"/>
          </a:xfrm>
          <a:prstGeom prst="rect">
            <a:avLst/>
          </a:prstGeom>
        </p:spPr>
        <p:txBody>
          <a:bodyPr wrap="square">
            <a:spAutoFit/>
          </a:bodyPr>
          <a:lstStyle/>
          <a:p>
            <a:pPr algn="ctr"/>
            <a:r>
              <a:rPr lang="ru-RU" sz="4400" b="1" dirty="0" smtClean="0">
                <a:solidFill>
                  <a:srgbClr val="C00000"/>
                </a:solidFill>
                <a:latin typeface="Trebuchet MS" pitchFamily="34" charset="0"/>
              </a:rPr>
              <a:t>«Инопланетяне»</a:t>
            </a:r>
            <a:r>
              <a:rPr lang="ru-RU" sz="4400" dirty="0" smtClean="0"/>
              <a:t/>
            </a:r>
            <a:br>
              <a:rPr lang="ru-RU" sz="4400" dirty="0" smtClean="0"/>
            </a:br>
            <a:endParaRPr lang="ru-RU" sz="4400" b="1" dirty="0">
              <a:solidFill>
                <a:srgbClr val="C00000"/>
              </a:solidFill>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58072" cy="1227124"/>
          </a:xfrm>
        </p:spPr>
        <p:txBody>
          <a:bodyPr>
            <a:normAutofit/>
          </a:bodyPr>
          <a:lstStyle/>
          <a:p>
            <a:pPr algn="ctr"/>
            <a:r>
              <a:rPr lang="ru-RU" sz="4400" dirty="0" smtClean="0">
                <a:solidFill>
                  <a:srgbClr val="C00000"/>
                </a:solidFill>
                <a:latin typeface="Trebuchet MS" pitchFamily="34" charset="0"/>
              </a:rPr>
              <a:t>«Инопланетяне»</a:t>
            </a:r>
            <a:endParaRPr lang="ru-RU" sz="4400" dirty="0">
              <a:solidFill>
                <a:srgbClr val="C00000"/>
              </a:solidFill>
              <a:latin typeface="Trebuchet MS" pitchFamily="34" charset="0"/>
            </a:endParaRPr>
          </a:p>
        </p:txBody>
      </p:sp>
      <p:sp>
        <p:nvSpPr>
          <p:cNvPr id="4" name="Текст 3"/>
          <p:cNvSpPr>
            <a:spLocks noGrp="1"/>
          </p:cNvSpPr>
          <p:nvPr>
            <p:ph type="body" sz="half" idx="2"/>
          </p:nvPr>
        </p:nvSpPr>
        <p:spPr>
          <a:xfrm>
            <a:off x="457200" y="1435100"/>
            <a:ext cx="3257544" cy="4691063"/>
          </a:xfrm>
        </p:spPr>
        <p:txBody>
          <a:bodyPr>
            <a:normAutofit/>
          </a:bodyPr>
          <a:lstStyle/>
          <a:p>
            <a:r>
              <a:rPr lang="ru-RU" sz="3200" b="1" dirty="0" err="1" smtClean="0">
                <a:solidFill>
                  <a:srgbClr val="C00000"/>
                </a:solidFill>
                <a:latin typeface="Trebuchet MS" pitchFamily="34" charset="0"/>
              </a:rPr>
              <a:t>Ино</a:t>
            </a:r>
            <a:r>
              <a:rPr lang="ru-RU" sz="3200" b="1" dirty="0" smtClean="0">
                <a:solidFill>
                  <a:srgbClr val="C00000"/>
                </a:solidFill>
                <a:latin typeface="Trebuchet MS" pitchFamily="34" charset="0"/>
              </a:rPr>
              <a:t>-, инопланетяне приземлились на поляне в небольшой и очень мелкой</a:t>
            </a:r>
            <a:br>
              <a:rPr lang="ru-RU" sz="3200" b="1" dirty="0" smtClean="0">
                <a:solidFill>
                  <a:srgbClr val="C00000"/>
                </a:solidFill>
                <a:latin typeface="Trebuchet MS" pitchFamily="34" charset="0"/>
              </a:rPr>
            </a:br>
            <a:r>
              <a:rPr lang="ru-RU" sz="3200" b="1" dirty="0" smtClean="0">
                <a:solidFill>
                  <a:srgbClr val="C00000"/>
                </a:solidFill>
                <a:latin typeface="Trebuchet MS" pitchFamily="34" charset="0"/>
              </a:rPr>
              <a:t>прилетающей тарелке.</a:t>
            </a:r>
            <a:endParaRPr lang="ru-RU" sz="3200" dirty="0">
              <a:solidFill>
                <a:srgbClr val="C00000"/>
              </a:solidFill>
            </a:endParaRPr>
          </a:p>
        </p:txBody>
      </p:sp>
      <p:pic>
        <p:nvPicPr>
          <p:cNvPr id="5" name="Содержимое 6" descr="072.jpg"/>
          <p:cNvPicPr>
            <a:picLocks noGrp="1" noChangeAspect="1"/>
          </p:cNvPicPr>
          <p:nvPr>
            <p:ph idx="1"/>
          </p:nvPr>
        </p:nvPicPr>
        <p:blipFill>
          <a:blip r:embed="rId2" cstate="print"/>
          <a:stretch>
            <a:fillRect/>
          </a:stretch>
        </p:blipFill>
        <p:spPr>
          <a:xfrm>
            <a:off x="3428992" y="1428736"/>
            <a:ext cx="5283230"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00100" y="1428736"/>
            <a:ext cx="7429552"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Times New Roman" pitchFamily="18" charset="0"/>
              </a:rPr>
              <a:t>Дети разбиваются на пары: один — инопланетянин, он не знает языка.</a:t>
            </a:r>
            <a:r>
              <a:rPr kumimoji="0" lang="ru-RU" sz="2400" b="1" i="0" u="none" strike="noStrike" cap="none" normalizeH="0" dirty="0" smtClean="0">
                <a:ln>
                  <a:noFill/>
                </a:ln>
                <a:effectLst/>
                <a:latin typeface="Trebuchet MS" pitchFamily="34" charset="0"/>
                <a:ea typeface="Times New Roman" pitchFamily="18" charset="0"/>
                <a:cs typeface="Times New Roman" pitchFamily="18" charset="0"/>
              </a:rPr>
              <a:t> </a:t>
            </a:r>
            <a:r>
              <a:rPr kumimoji="0" lang="ru-RU" sz="2400" b="1" i="0" u="none" strike="noStrike" cap="none" normalizeH="0" baseline="0" dirty="0" smtClean="0">
                <a:ln>
                  <a:noFill/>
                </a:ln>
                <a:effectLst/>
                <a:latin typeface="Trebuchet MS" pitchFamily="34" charset="0"/>
                <a:ea typeface="Times New Roman" pitchFamily="18" charset="0"/>
                <a:cs typeface="Times New Roman" pitchFamily="18" charset="0"/>
              </a:rPr>
              <a:t>И должен с помощью мимики и жестов </a:t>
            </a:r>
            <a:r>
              <a:rPr lang="ru-RU" sz="2400" b="1" dirty="0" smtClean="0">
                <a:latin typeface="Trebuchet MS" pitchFamily="34" charset="0"/>
                <a:ea typeface="Times New Roman" pitchFamily="18" charset="0"/>
                <a:cs typeface="Times New Roman" pitchFamily="18" charset="0"/>
              </a:rPr>
              <a:t>п</a:t>
            </a:r>
            <a:r>
              <a:rPr kumimoji="0" lang="ru-RU" sz="2400" b="1" i="0" u="none" strike="noStrike" cap="none" normalizeH="0" baseline="0" dirty="0" smtClean="0">
                <a:ln>
                  <a:noFill/>
                </a:ln>
                <a:effectLst/>
                <a:latin typeface="Trebuchet MS" pitchFamily="34" charset="0"/>
                <a:ea typeface="Times New Roman" pitchFamily="18" charset="0"/>
                <a:cs typeface="Times New Roman" pitchFamily="18" charset="0"/>
              </a:rPr>
              <a:t>опросить о помощи, второй должен понять, что случилось и о чем его просят.  Например, «инопланетянин» жестами сообщает: «У меня очень болит голова, принеси мне, пожалуйста, лекарство», «У меня не работает мобильный телефон, Помоги мне», «Я должен передать посылку землянам, помоги мне». Остальные дети, наблюдая за парой, решают, понятно ли инопланетянин объяснил свою просьбу </a:t>
            </a: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и правильно ли его поняли.</a:t>
            </a:r>
            <a:r>
              <a:rPr kumimoji="0" lang="ru-RU" sz="2400" b="1" i="0" u="none" strike="noStrike" cap="none" normalizeH="0" baseline="0" dirty="0" smtClean="0">
                <a:ln>
                  <a:noFill/>
                </a:ln>
                <a:effectLst/>
                <a:latin typeface="Trebuchet MS" pitchFamily="34" charset="0"/>
                <a:cs typeface="Arial" pitchFamily="34" charset="0"/>
              </a:rPr>
              <a:t> </a:t>
            </a:r>
          </a:p>
        </p:txBody>
      </p:sp>
      <p:sp>
        <p:nvSpPr>
          <p:cNvPr id="3" name="Заголовок 2"/>
          <p:cNvSpPr>
            <a:spLocks noGrp="1"/>
          </p:cNvSpPr>
          <p:nvPr>
            <p:ph type="title"/>
          </p:nvPr>
        </p:nvSpPr>
        <p:spPr>
          <a:xfrm>
            <a:off x="0" y="642918"/>
            <a:ext cx="9144000" cy="1143008"/>
          </a:xfrm>
        </p:spPr>
        <p:txBody>
          <a:bodyPr>
            <a:noAutofit/>
          </a:bodyPr>
          <a:lstStyle/>
          <a:p>
            <a:r>
              <a:rPr lang="ru-RU" b="1" dirty="0" smtClean="0">
                <a:solidFill>
                  <a:srgbClr val="C00000"/>
                </a:solidFill>
                <a:latin typeface="Trebuchet MS" pitchFamily="34" charset="0"/>
              </a:rPr>
              <a:t>Игровая ситуация «Разговор с инопланетянином»</a:t>
            </a:r>
            <a:endParaRPr lang="ru-RU" b="1" dirty="0">
              <a:solidFill>
                <a:srgbClr val="C00000"/>
              </a:solidFill>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lstStyle/>
          <a:p>
            <a:r>
              <a:rPr lang="ru-RU" b="1" dirty="0" smtClean="0">
                <a:solidFill>
                  <a:srgbClr val="C00000"/>
                </a:solidFill>
                <a:latin typeface="Trebuchet MS" pitchFamily="34" charset="0"/>
              </a:rPr>
              <a:t>Игра «На что похоже?»</a:t>
            </a:r>
            <a:endParaRPr lang="ru-RU" b="1" dirty="0">
              <a:solidFill>
                <a:srgbClr val="C00000"/>
              </a:solidFill>
              <a:latin typeface="Trebuchet MS" pitchFamily="34" charset="0"/>
            </a:endParaRPr>
          </a:p>
        </p:txBody>
      </p:sp>
      <p:pic>
        <p:nvPicPr>
          <p:cNvPr id="4" name="Содержимое 3" descr="011.jpg"/>
          <p:cNvPicPr>
            <a:picLocks noGrp="1" noChangeAspect="1"/>
          </p:cNvPicPr>
          <p:nvPr>
            <p:ph idx="1"/>
          </p:nvPr>
        </p:nvPicPr>
        <p:blipFill>
          <a:blip r:embed="rId2" cstate="print"/>
          <a:stretch>
            <a:fillRect/>
          </a:stretch>
        </p:blipFill>
        <p:spPr>
          <a:xfrm>
            <a:off x="1000100" y="1571612"/>
            <a:ext cx="75432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000132"/>
          </a:xfrm>
        </p:spPr>
        <p:txBody>
          <a:bodyPr/>
          <a:lstStyle/>
          <a:p>
            <a:r>
              <a:rPr lang="ru-RU" b="1" dirty="0" smtClean="0">
                <a:solidFill>
                  <a:srgbClr val="C00000"/>
                </a:solidFill>
                <a:latin typeface="Trebuchet MS" pitchFamily="34" charset="0"/>
              </a:rPr>
              <a:t>Домашние зарисовки</a:t>
            </a:r>
            <a:endParaRPr lang="ru-RU" b="1" dirty="0">
              <a:solidFill>
                <a:srgbClr val="C00000"/>
              </a:solidFill>
              <a:latin typeface="Trebuchet MS" pitchFamily="34" charset="0"/>
            </a:endParaRPr>
          </a:p>
        </p:txBody>
      </p:sp>
      <p:pic>
        <p:nvPicPr>
          <p:cNvPr id="4" name="Содержимое 3" descr="069.jpg"/>
          <p:cNvPicPr>
            <a:picLocks noGrp="1" noChangeAspect="1"/>
          </p:cNvPicPr>
          <p:nvPr>
            <p:ph idx="1"/>
          </p:nvPr>
        </p:nvPicPr>
        <p:blipFill>
          <a:blip r:embed="rId2" cstate="print"/>
          <a:stretch>
            <a:fillRect/>
          </a:stretch>
        </p:blipFill>
        <p:spPr>
          <a:xfrm>
            <a:off x="1109906" y="1785926"/>
            <a:ext cx="7233729" cy="43402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00109"/>
            <a:ext cx="7772400" cy="1571636"/>
          </a:xfrm>
        </p:spPr>
        <p:txBody>
          <a:bodyPr>
            <a:normAutofit/>
          </a:bodyPr>
          <a:lstStyle/>
          <a:p>
            <a:r>
              <a:rPr lang="ru-RU" b="1" dirty="0" smtClean="0">
                <a:solidFill>
                  <a:srgbClr val="C00000"/>
                </a:solidFill>
                <a:latin typeface="Trebuchet MS" pitchFamily="34" charset="0"/>
              </a:rPr>
              <a:t>Направления </a:t>
            </a:r>
            <a:r>
              <a:rPr lang="ru-RU" b="1" dirty="0">
                <a:solidFill>
                  <a:srgbClr val="C00000"/>
                </a:solidFill>
                <a:latin typeface="Trebuchet MS" pitchFamily="34" charset="0"/>
              </a:rPr>
              <a:t>развития </a:t>
            </a:r>
            <a:endParaRPr lang="ru-RU" dirty="0">
              <a:solidFill>
                <a:srgbClr val="C00000"/>
              </a:solidFill>
              <a:latin typeface="Trebuchet MS" pitchFamily="34" charset="0"/>
            </a:endParaRPr>
          </a:p>
        </p:txBody>
      </p:sp>
      <p:sp>
        <p:nvSpPr>
          <p:cNvPr id="5" name="Подзаголовок 4"/>
          <p:cNvSpPr>
            <a:spLocks noGrp="1"/>
          </p:cNvSpPr>
          <p:nvPr>
            <p:ph type="subTitle" idx="1"/>
          </p:nvPr>
        </p:nvSpPr>
        <p:spPr>
          <a:xfrm>
            <a:off x="928662" y="2357430"/>
            <a:ext cx="8215338" cy="2714644"/>
          </a:xfrm>
        </p:spPr>
        <p:txBody>
          <a:bodyPr>
            <a:normAutofit fontScale="92500"/>
          </a:bodyPr>
          <a:lstStyle/>
          <a:p>
            <a:pPr algn="l"/>
            <a:r>
              <a:rPr lang="ru-RU" b="1" dirty="0" smtClean="0">
                <a:solidFill>
                  <a:schemeClr val="tx1"/>
                </a:solidFill>
                <a:latin typeface="Trebuchet MS" pitchFamily="34" charset="0"/>
              </a:rPr>
              <a:t>- Познавательное </a:t>
            </a:r>
            <a:r>
              <a:rPr lang="ru-RU" b="1" dirty="0">
                <a:solidFill>
                  <a:schemeClr val="tx1"/>
                </a:solidFill>
                <a:latin typeface="Trebuchet MS" pitchFamily="34" charset="0"/>
              </a:rPr>
              <a:t>развитие</a:t>
            </a:r>
            <a:r>
              <a:rPr lang="ru-RU" b="1" dirty="0" smtClean="0">
                <a:solidFill>
                  <a:schemeClr val="tx1"/>
                </a:solidFill>
                <a:latin typeface="Trebuchet MS" pitchFamily="34" charset="0"/>
              </a:rPr>
              <a:t>,</a:t>
            </a:r>
          </a:p>
          <a:p>
            <a:pPr algn="l"/>
            <a:r>
              <a:rPr lang="ru-RU" b="1" dirty="0" smtClean="0">
                <a:solidFill>
                  <a:schemeClr val="tx1"/>
                </a:solidFill>
                <a:latin typeface="Trebuchet MS" pitchFamily="34" charset="0"/>
              </a:rPr>
              <a:t> - Социально-коммуникативное </a:t>
            </a:r>
            <a:r>
              <a:rPr lang="ru-RU" b="1" dirty="0">
                <a:solidFill>
                  <a:schemeClr val="tx1"/>
                </a:solidFill>
                <a:latin typeface="Trebuchet MS" pitchFamily="34" charset="0"/>
              </a:rPr>
              <a:t>развитие, </a:t>
            </a:r>
            <a:endParaRPr lang="ru-RU" b="1" dirty="0" smtClean="0">
              <a:solidFill>
                <a:schemeClr val="tx1"/>
              </a:solidFill>
              <a:latin typeface="Trebuchet MS" pitchFamily="34" charset="0"/>
            </a:endParaRPr>
          </a:p>
          <a:p>
            <a:pPr algn="l"/>
            <a:r>
              <a:rPr lang="ru-RU" b="1" dirty="0">
                <a:solidFill>
                  <a:schemeClr val="tx1"/>
                </a:solidFill>
                <a:latin typeface="Trebuchet MS" pitchFamily="34" charset="0"/>
              </a:rPr>
              <a:t> </a:t>
            </a:r>
            <a:r>
              <a:rPr lang="ru-RU" b="1" dirty="0" smtClean="0">
                <a:solidFill>
                  <a:schemeClr val="tx1"/>
                </a:solidFill>
                <a:latin typeface="Trebuchet MS" pitchFamily="34" charset="0"/>
              </a:rPr>
              <a:t> - Речевое </a:t>
            </a:r>
            <a:r>
              <a:rPr lang="ru-RU" b="1" dirty="0">
                <a:solidFill>
                  <a:schemeClr val="tx1"/>
                </a:solidFill>
                <a:latin typeface="Trebuchet MS" pitchFamily="34" charset="0"/>
              </a:rPr>
              <a:t>развитие</a:t>
            </a:r>
            <a:r>
              <a:rPr lang="ru-RU" b="1" dirty="0" smtClean="0">
                <a:solidFill>
                  <a:schemeClr val="tx1"/>
                </a:solidFill>
                <a:latin typeface="Trebuchet MS" pitchFamily="34" charset="0"/>
              </a:rPr>
              <a:t>,</a:t>
            </a:r>
          </a:p>
          <a:p>
            <a:pPr algn="l"/>
            <a:r>
              <a:rPr lang="ru-RU" b="1" dirty="0" smtClean="0">
                <a:solidFill>
                  <a:schemeClr val="tx1"/>
                </a:solidFill>
                <a:latin typeface="Trebuchet MS" pitchFamily="34" charset="0"/>
              </a:rPr>
              <a:t> - Художественно-эстетическое </a:t>
            </a:r>
            <a:r>
              <a:rPr lang="ru-RU" b="1" dirty="0">
                <a:solidFill>
                  <a:schemeClr val="tx1"/>
                </a:solidFill>
                <a:latin typeface="Trebuchet MS" pitchFamily="34" charset="0"/>
              </a:rPr>
              <a:t>развитие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dmin\Pictures\2019-04-12\068.jpg"/>
          <p:cNvPicPr>
            <a:picLocks noChangeAspect="1" noChangeArrowheads="1"/>
          </p:cNvPicPr>
          <p:nvPr/>
        </p:nvPicPr>
        <p:blipFill>
          <a:blip r:embed="rId2" cstate="print"/>
          <a:srcRect/>
          <a:stretch>
            <a:fillRect/>
          </a:stretch>
        </p:blipFill>
        <p:spPr bwMode="auto">
          <a:xfrm>
            <a:off x="1071538" y="1357298"/>
            <a:ext cx="7429519" cy="4457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rebuchet MS" pitchFamily="34" charset="0"/>
              </a:rPr>
              <a:t>Строим космодром</a:t>
            </a:r>
            <a:endParaRPr lang="ru-RU" b="1" dirty="0">
              <a:solidFill>
                <a:srgbClr val="C00000"/>
              </a:solidFill>
              <a:latin typeface="Trebuchet MS" pitchFamily="34" charset="0"/>
            </a:endParaRPr>
          </a:p>
        </p:txBody>
      </p:sp>
      <p:pic>
        <p:nvPicPr>
          <p:cNvPr id="6" name="Содержимое 5" descr="космодром 002.jpg"/>
          <p:cNvPicPr>
            <a:picLocks noGrp="1" noChangeAspect="1"/>
          </p:cNvPicPr>
          <p:nvPr>
            <p:ph idx="1"/>
          </p:nvPr>
        </p:nvPicPr>
        <p:blipFill>
          <a:blip r:embed="rId2" cstate="print"/>
          <a:stretch>
            <a:fillRect/>
          </a:stretch>
        </p:blipFill>
        <p:spPr>
          <a:xfrm>
            <a:off x="1071538" y="1571612"/>
            <a:ext cx="3857651" cy="2805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Admin\Pictures\2019-04-25 космодром\космодром 001.jpg"/>
          <p:cNvPicPr>
            <a:picLocks noChangeAspect="1" noChangeArrowheads="1"/>
          </p:cNvPicPr>
          <p:nvPr/>
        </p:nvPicPr>
        <p:blipFill>
          <a:blip r:embed="rId3" cstate="print"/>
          <a:srcRect/>
          <a:stretch>
            <a:fillRect/>
          </a:stretch>
        </p:blipFill>
        <p:spPr bwMode="auto">
          <a:xfrm>
            <a:off x="5000628" y="3071810"/>
            <a:ext cx="3786214"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Проект 2019 - Хотим мы в космос полететь\12 апреля.jpg"/>
          <p:cNvPicPr>
            <a:picLocks noChangeAspect="1" noChangeArrowheads="1"/>
          </p:cNvPicPr>
          <p:nvPr/>
        </p:nvPicPr>
        <p:blipFill>
          <a:blip r:embed="rId2"/>
          <a:srcRect/>
          <a:stretch>
            <a:fillRect/>
          </a:stretch>
        </p:blipFill>
        <p:spPr bwMode="auto">
          <a:xfrm>
            <a:off x="214282" y="285728"/>
            <a:ext cx="2876110" cy="4071966"/>
          </a:xfrm>
          <a:prstGeom prst="rect">
            <a:avLst/>
          </a:prstGeom>
          <a:noFill/>
        </p:spPr>
      </p:pic>
      <p:pic>
        <p:nvPicPr>
          <p:cNvPr id="2052" name="Picture 4" descr="H:\Проект 2019 - Хотим мы в космос полететь\дом для космонавтов.jpg"/>
          <p:cNvPicPr>
            <a:picLocks noChangeAspect="1" noChangeArrowheads="1"/>
          </p:cNvPicPr>
          <p:nvPr/>
        </p:nvPicPr>
        <p:blipFill>
          <a:blip r:embed="rId3"/>
          <a:srcRect/>
          <a:stretch>
            <a:fillRect/>
          </a:stretch>
        </p:blipFill>
        <p:spPr bwMode="auto">
          <a:xfrm>
            <a:off x="3071802" y="1214422"/>
            <a:ext cx="2977027" cy="4214842"/>
          </a:xfrm>
          <a:prstGeom prst="rect">
            <a:avLst/>
          </a:prstGeom>
          <a:noFill/>
        </p:spPr>
      </p:pic>
      <p:pic>
        <p:nvPicPr>
          <p:cNvPr id="2053" name="Picture 5" descr="H:\Проект 2019 - Хотим мы в космос полететь\космос 2.jpg"/>
          <p:cNvPicPr>
            <a:picLocks noChangeAspect="1" noChangeArrowheads="1"/>
          </p:cNvPicPr>
          <p:nvPr/>
        </p:nvPicPr>
        <p:blipFill>
          <a:blip r:embed="rId4"/>
          <a:srcRect/>
          <a:stretch>
            <a:fillRect/>
          </a:stretch>
        </p:blipFill>
        <p:spPr bwMode="auto">
          <a:xfrm>
            <a:off x="5857884" y="2285992"/>
            <a:ext cx="3000364" cy="409602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Проект 2019 - Хотим мы в космос полететь\невесомость.jpg"/>
          <p:cNvPicPr>
            <a:picLocks noChangeAspect="1" noChangeArrowheads="1"/>
          </p:cNvPicPr>
          <p:nvPr/>
        </p:nvPicPr>
        <p:blipFill>
          <a:blip r:embed="rId2"/>
          <a:srcRect/>
          <a:stretch>
            <a:fillRect/>
          </a:stretch>
        </p:blipFill>
        <p:spPr bwMode="auto">
          <a:xfrm>
            <a:off x="285720" y="285728"/>
            <a:ext cx="2775194" cy="3929090"/>
          </a:xfrm>
          <a:prstGeom prst="rect">
            <a:avLst/>
          </a:prstGeom>
          <a:noFill/>
        </p:spPr>
      </p:pic>
      <p:pic>
        <p:nvPicPr>
          <p:cNvPr id="3075" name="Picture 3" descr="H:\Проект 2019 - Хотим мы в космос полететь\стихи о космосе.jpg"/>
          <p:cNvPicPr>
            <a:picLocks noChangeAspect="1" noChangeArrowheads="1"/>
          </p:cNvPicPr>
          <p:nvPr/>
        </p:nvPicPr>
        <p:blipFill>
          <a:blip r:embed="rId3"/>
          <a:srcRect/>
          <a:stretch>
            <a:fillRect/>
          </a:stretch>
        </p:blipFill>
        <p:spPr bwMode="auto">
          <a:xfrm>
            <a:off x="3071802" y="1357298"/>
            <a:ext cx="2928958" cy="4148345"/>
          </a:xfrm>
          <a:prstGeom prst="rect">
            <a:avLst/>
          </a:prstGeom>
          <a:noFill/>
        </p:spPr>
      </p:pic>
      <p:pic>
        <p:nvPicPr>
          <p:cNvPr id="3076" name="Picture 4" descr="H:\Проект 2019 - Хотим мы в космос полететь\физкультминутка.jpg"/>
          <p:cNvPicPr>
            <a:picLocks noChangeAspect="1" noChangeArrowheads="1"/>
          </p:cNvPicPr>
          <p:nvPr/>
        </p:nvPicPr>
        <p:blipFill>
          <a:blip r:embed="rId4"/>
          <a:srcRect/>
          <a:stretch>
            <a:fillRect/>
          </a:stretch>
        </p:blipFill>
        <p:spPr bwMode="auto">
          <a:xfrm>
            <a:off x="6143636" y="2643182"/>
            <a:ext cx="2749036" cy="389351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Проект 2019 - Хотим мы в космос полететь\белка и стрелка.jpg"/>
          <p:cNvPicPr>
            <a:picLocks noChangeAspect="1" noChangeArrowheads="1"/>
          </p:cNvPicPr>
          <p:nvPr/>
        </p:nvPicPr>
        <p:blipFill>
          <a:blip r:embed="rId2"/>
          <a:srcRect/>
          <a:stretch>
            <a:fillRect/>
          </a:stretch>
        </p:blipFill>
        <p:spPr bwMode="auto">
          <a:xfrm>
            <a:off x="3000364" y="1785926"/>
            <a:ext cx="3643338" cy="4714908"/>
          </a:xfrm>
          <a:prstGeom prst="rect">
            <a:avLst/>
          </a:prstGeom>
          <a:noFill/>
        </p:spPr>
      </p:pic>
      <p:sp>
        <p:nvSpPr>
          <p:cNvPr id="5" name="TextBox 4"/>
          <p:cNvSpPr txBox="1"/>
          <p:nvPr/>
        </p:nvSpPr>
        <p:spPr>
          <a:xfrm>
            <a:off x="0" y="428604"/>
            <a:ext cx="9144000" cy="1446550"/>
          </a:xfrm>
          <a:prstGeom prst="rect">
            <a:avLst/>
          </a:prstGeom>
          <a:noFill/>
        </p:spPr>
        <p:txBody>
          <a:bodyPr wrap="square" rtlCol="0">
            <a:spAutoFit/>
          </a:bodyPr>
          <a:lstStyle/>
          <a:p>
            <a:pPr algn="ctr"/>
            <a:r>
              <a:rPr lang="ru-RU" sz="4400" b="1" dirty="0" smtClean="0">
                <a:solidFill>
                  <a:srgbClr val="C00000"/>
                </a:solidFill>
                <a:latin typeface="Trebuchet MS" pitchFamily="34" charset="0"/>
              </a:rPr>
              <a:t>Первые космонавты</a:t>
            </a:r>
          </a:p>
          <a:p>
            <a:pPr algn="ctr"/>
            <a:r>
              <a:rPr lang="ru-RU" sz="4400" b="1" dirty="0" smtClean="0">
                <a:solidFill>
                  <a:srgbClr val="C00000"/>
                </a:solidFill>
                <a:latin typeface="Trebuchet MS" pitchFamily="34" charset="0"/>
              </a:rPr>
              <a:t> (Белка и стрелка)</a:t>
            </a:r>
            <a:endParaRPr lang="ru-RU" sz="4400" b="1" dirty="0">
              <a:solidFill>
                <a:srgbClr val="C00000"/>
              </a:solidFill>
              <a:latin typeface="Trebuchet MS"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C00000"/>
                </a:solidFill>
                <a:latin typeface="Trebuchet MS" pitchFamily="34" charset="0"/>
              </a:rPr>
              <a:t>Лепбук</a:t>
            </a:r>
            <a:endParaRPr lang="ru-RU" b="1" dirty="0">
              <a:solidFill>
                <a:srgbClr val="C00000"/>
              </a:solidFill>
              <a:latin typeface="Trebuchet MS" pitchFamily="34" charset="0"/>
            </a:endParaRPr>
          </a:p>
        </p:txBody>
      </p:sp>
      <p:pic>
        <p:nvPicPr>
          <p:cNvPr id="5" name="Содержимое 4" descr="разное 003.jpg"/>
          <p:cNvPicPr>
            <a:picLocks noGrp="1" noChangeAspect="1"/>
          </p:cNvPicPr>
          <p:nvPr>
            <p:ph sz="half" idx="1"/>
          </p:nvPr>
        </p:nvPicPr>
        <p:blipFill>
          <a:blip r:embed="rId2" cstate="print"/>
          <a:stretch>
            <a:fillRect/>
          </a:stretch>
        </p:blipFill>
        <p:spPr>
          <a:xfrm>
            <a:off x="1285852" y="1571612"/>
            <a:ext cx="2715578" cy="4525963"/>
          </a:xfrm>
        </p:spPr>
      </p:pic>
      <p:pic>
        <p:nvPicPr>
          <p:cNvPr id="6" name="Содержимое 5" descr="разное 005.jpg"/>
          <p:cNvPicPr>
            <a:picLocks noGrp="1" noChangeAspect="1"/>
          </p:cNvPicPr>
          <p:nvPr>
            <p:ph sz="half" idx="2"/>
          </p:nvPr>
        </p:nvPicPr>
        <p:blipFill>
          <a:blip r:embed="rId3" cstate="print"/>
          <a:stretch>
            <a:fillRect/>
          </a:stretch>
        </p:blipFill>
        <p:spPr>
          <a:xfrm>
            <a:off x="4214810" y="1928802"/>
            <a:ext cx="4357718" cy="374199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071547"/>
            <a:ext cx="9501222" cy="1500197"/>
          </a:xfrm>
        </p:spPr>
        <p:txBody>
          <a:bodyPr>
            <a:noAutofit/>
          </a:bodyPr>
          <a:lstStyle/>
          <a:p>
            <a:r>
              <a:rPr lang="ru-RU" dirty="0">
                <a:solidFill>
                  <a:srgbClr val="C00000"/>
                </a:solidFill>
                <a:latin typeface="Trebuchet MS" pitchFamily="34" charset="0"/>
              </a:rPr>
              <a:t>Тип </a:t>
            </a:r>
            <a:r>
              <a:rPr lang="ru-RU" dirty="0" smtClean="0">
                <a:solidFill>
                  <a:srgbClr val="C00000"/>
                </a:solidFill>
                <a:latin typeface="Trebuchet MS" pitchFamily="34" charset="0"/>
              </a:rPr>
              <a:t>проекта</a:t>
            </a:r>
            <a:r>
              <a:rPr lang="ru-RU" dirty="0" smtClean="0">
                <a:solidFill>
                  <a:srgbClr val="C00000"/>
                </a:solidFill>
                <a:latin typeface="Trebuchet MS" pitchFamily="34" charset="0"/>
              </a:rPr>
              <a:t>: </a:t>
            </a:r>
            <a:br>
              <a:rPr lang="ru-RU" dirty="0" smtClean="0">
                <a:solidFill>
                  <a:srgbClr val="C00000"/>
                </a:solidFill>
                <a:latin typeface="Trebuchet MS" pitchFamily="34" charset="0"/>
              </a:rPr>
            </a:br>
            <a:r>
              <a:rPr lang="ru-RU" dirty="0" smtClean="0">
                <a:solidFill>
                  <a:srgbClr val="C00000"/>
                </a:solidFill>
                <a:latin typeface="Trebuchet MS" pitchFamily="34" charset="0"/>
              </a:rPr>
              <a:t>информационно-творческий</a:t>
            </a:r>
            <a:endParaRPr lang="ru-RU" dirty="0">
              <a:solidFill>
                <a:srgbClr val="C00000"/>
              </a:solidFill>
              <a:latin typeface="Trebuchet MS" pitchFamily="34" charset="0"/>
            </a:endParaRPr>
          </a:p>
        </p:txBody>
      </p:sp>
      <p:sp>
        <p:nvSpPr>
          <p:cNvPr id="3" name="Подзаголовок 2"/>
          <p:cNvSpPr>
            <a:spLocks noGrp="1"/>
          </p:cNvSpPr>
          <p:nvPr>
            <p:ph type="subTitle" idx="1"/>
          </p:nvPr>
        </p:nvSpPr>
        <p:spPr>
          <a:xfrm>
            <a:off x="1371600" y="2714620"/>
            <a:ext cx="6400800" cy="2924180"/>
          </a:xfrm>
        </p:spPr>
        <p:txBody>
          <a:bodyPr/>
          <a:lstStyle/>
          <a:p>
            <a:r>
              <a:rPr lang="ru-RU" b="1" dirty="0" smtClean="0">
                <a:solidFill>
                  <a:schemeClr val="tx1"/>
                </a:solidFill>
                <a:latin typeface="Trebuchet MS" pitchFamily="34" charset="0"/>
              </a:rPr>
              <a:t>Краткосрочный</a:t>
            </a:r>
          </a:p>
          <a:p>
            <a:r>
              <a:rPr lang="ru-RU" b="1" dirty="0">
                <a:solidFill>
                  <a:schemeClr val="tx1"/>
                </a:solidFill>
                <a:latin typeface="Trebuchet MS" pitchFamily="34" charset="0"/>
              </a:rPr>
              <a:t>Сроки </a:t>
            </a:r>
            <a:r>
              <a:rPr lang="ru-RU" b="1" dirty="0" smtClean="0">
                <a:solidFill>
                  <a:schemeClr val="tx1"/>
                </a:solidFill>
                <a:latin typeface="Trebuchet MS" pitchFamily="34" charset="0"/>
              </a:rPr>
              <a:t>реализации</a:t>
            </a:r>
            <a:r>
              <a:rPr lang="en-US" b="1" dirty="0">
                <a:solidFill>
                  <a:schemeClr val="tx1"/>
                </a:solidFill>
                <a:latin typeface="Trebuchet MS" pitchFamily="34" charset="0"/>
              </a:rPr>
              <a:t>:</a:t>
            </a:r>
            <a:endParaRPr lang="ru-RU" b="1" dirty="0" smtClean="0">
              <a:solidFill>
                <a:schemeClr val="tx1"/>
              </a:solidFill>
              <a:latin typeface="Trebuchet MS" pitchFamily="34" charset="0"/>
            </a:endParaRPr>
          </a:p>
          <a:p>
            <a:r>
              <a:rPr lang="ru-RU" b="1" dirty="0" smtClean="0">
                <a:solidFill>
                  <a:schemeClr val="tx1"/>
                </a:solidFill>
                <a:latin typeface="Trebuchet MS" pitchFamily="34" charset="0"/>
              </a:rPr>
              <a:t> (1-2 </a:t>
            </a:r>
            <a:r>
              <a:rPr lang="ru-RU" b="1" dirty="0">
                <a:solidFill>
                  <a:schemeClr val="tx1"/>
                </a:solidFill>
                <a:latin typeface="Trebuchet MS" pitchFamily="34" charset="0"/>
              </a:rPr>
              <a:t>неделя апреля </a:t>
            </a:r>
            <a:r>
              <a:rPr lang="ru-RU" b="1" dirty="0" smtClean="0">
                <a:solidFill>
                  <a:schemeClr val="tx1"/>
                </a:solidFill>
                <a:latin typeface="Trebuchet MS" pitchFamily="34" charset="0"/>
              </a:rPr>
              <a:t>2019г.)</a:t>
            </a:r>
            <a:endParaRPr lang="ru-RU" b="1" dirty="0">
              <a:solidFill>
                <a:schemeClr val="tx1"/>
              </a:solidFill>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737"/>
            <a:ext cx="7772400" cy="1571635"/>
          </a:xfrm>
        </p:spPr>
        <p:txBody>
          <a:bodyPr/>
          <a:lstStyle/>
          <a:p>
            <a:r>
              <a:rPr lang="ru-RU" b="1" dirty="0">
                <a:solidFill>
                  <a:srgbClr val="C00000"/>
                </a:solidFill>
              </a:rPr>
              <a:t>Состав участников </a:t>
            </a:r>
            <a:endParaRPr lang="ru-RU" dirty="0">
              <a:solidFill>
                <a:srgbClr val="C00000"/>
              </a:solidFill>
            </a:endParaRPr>
          </a:p>
        </p:txBody>
      </p:sp>
      <p:sp>
        <p:nvSpPr>
          <p:cNvPr id="3" name="Подзаголовок 2"/>
          <p:cNvSpPr>
            <a:spLocks noGrp="1"/>
          </p:cNvSpPr>
          <p:nvPr>
            <p:ph type="subTitle" idx="1"/>
          </p:nvPr>
        </p:nvSpPr>
        <p:spPr>
          <a:xfrm>
            <a:off x="1371600" y="2643182"/>
            <a:ext cx="6400800" cy="2428892"/>
          </a:xfrm>
        </p:spPr>
        <p:txBody>
          <a:bodyPr>
            <a:normAutofit/>
          </a:bodyPr>
          <a:lstStyle/>
          <a:p>
            <a:r>
              <a:rPr lang="ru-RU" sz="2800" b="1" dirty="0">
                <a:solidFill>
                  <a:schemeClr val="tx1"/>
                </a:solidFill>
                <a:latin typeface="Trebuchet MS" pitchFamily="34" charset="0"/>
              </a:rPr>
              <a:t>Дети старшей группы №7, воспитатель Давыдова С.В., родители.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357299"/>
            <a:ext cx="7772400" cy="1000131"/>
          </a:xfrm>
        </p:spPr>
        <p:txBody>
          <a:bodyPr/>
          <a:lstStyle/>
          <a:p>
            <a:r>
              <a:rPr lang="ru-RU" b="1" dirty="0" smtClean="0">
                <a:solidFill>
                  <a:srgbClr val="C00000"/>
                </a:solidFill>
                <a:latin typeface="Trebuchet MS" pitchFamily="34" charset="0"/>
              </a:rPr>
              <a:t>Актуальность</a:t>
            </a:r>
            <a:endParaRPr lang="ru-RU" b="1" dirty="0">
              <a:solidFill>
                <a:srgbClr val="C00000"/>
              </a:solidFill>
              <a:latin typeface="Trebuchet MS" pitchFamily="34" charset="0"/>
            </a:endParaRPr>
          </a:p>
        </p:txBody>
      </p:sp>
      <p:sp>
        <p:nvSpPr>
          <p:cNvPr id="5" name="Подзаголовок 4"/>
          <p:cNvSpPr>
            <a:spLocks noGrp="1"/>
          </p:cNvSpPr>
          <p:nvPr>
            <p:ph type="subTitle" idx="1"/>
          </p:nvPr>
        </p:nvSpPr>
        <p:spPr>
          <a:xfrm>
            <a:off x="1000100" y="2214554"/>
            <a:ext cx="7286676" cy="3424246"/>
          </a:xfrm>
        </p:spPr>
        <p:txBody>
          <a:bodyPr>
            <a:normAutofit fontScale="70000" lnSpcReduction="20000"/>
          </a:bodyPr>
          <a:lstStyle/>
          <a:p>
            <a:r>
              <a:rPr lang="ru-RU" sz="3600" b="1" dirty="0">
                <a:solidFill>
                  <a:schemeClr val="tx1"/>
                </a:solidFill>
                <a:latin typeface="Trebuchet MS" pitchFamily="34" charset="0"/>
              </a:rPr>
              <a:t>Проект посвящён Дню Космонавтики. Ученые, конструкторы-испытатели и люди многих других профессий были задействованы в подготовке великого полета. Нужно было все учесть, все предусмотреть, для того чтобы полет прошел удачно. Каким должен быть космонавт? Что нужно взять с собой в космос? Как подготовиться?</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57299"/>
            <a:ext cx="7772400" cy="1357321"/>
          </a:xfrm>
        </p:spPr>
        <p:txBody>
          <a:bodyPr>
            <a:normAutofit/>
          </a:bodyPr>
          <a:lstStyle/>
          <a:p>
            <a:r>
              <a:rPr lang="ru-RU" b="1" dirty="0">
                <a:solidFill>
                  <a:srgbClr val="C00000"/>
                </a:solidFill>
                <a:latin typeface="Trebuchet MS" pitchFamily="34" charset="0"/>
              </a:rPr>
              <a:t>Цель</a:t>
            </a:r>
            <a:endParaRPr lang="ru-RU" dirty="0">
              <a:solidFill>
                <a:srgbClr val="C00000"/>
              </a:solidFill>
              <a:latin typeface="Trebuchet MS" pitchFamily="34" charset="0"/>
            </a:endParaRPr>
          </a:p>
        </p:txBody>
      </p:sp>
      <p:sp>
        <p:nvSpPr>
          <p:cNvPr id="3" name="Подзаголовок 2"/>
          <p:cNvSpPr>
            <a:spLocks noGrp="1"/>
          </p:cNvSpPr>
          <p:nvPr>
            <p:ph type="subTitle" idx="1"/>
          </p:nvPr>
        </p:nvSpPr>
        <p:spPr>
          <a:xfrm>
            <a:off x="1371600" y="2428868"/>
            <a:ext cx="6700862" cy="3209932"/>
          </a:xfrm>
        </p:spPr>
        <p:txBody>
          <a:bodyPr/>
          <a:lstStyle/>
          <a:p>
            <a:r>
              <a:rPr lang="ru-RU" sz="2800" b="1" dirty="0" smtClean="0">
                <a:solidFill>
                  <a:schemeClr val="tx1"/>
                </a:solidFill>
                <a:latin typeface="Trebuchet MS" pitchFamily="34" charset="0"/>
              </a:rPr>
              <a:t>Сформировать у детей </a:t>
            </a:r>
            <a:r>
              <a:rPr lang="ru-RU" sz="2800" b="1" dirty="0">
                <a:solidFill>
                  <a:schemeClr val="tx1"/>
                </a:solidFill>
                <a:latin typeface="Trebuchet MS" pitchFamily="34" charset="0"/>
              </a:rPr>
              <a:t>представление о космосе, о космическом оборудовании, о космонавтах, их образе жизни в условиях невесомости.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00109"/>
            <a:ext cx="7772400" cy="1785950"/>
          </a:xfrm>
        </p:spPr>
        <p:txBody>
          <a:bodyPr/>
          <a:lstStyle/>
          <a:p>
            <a:r>
              <a:rPr lang="ru-RU" b="1" dirty="0">
                <a:solidFill>
                  <a:srgbClr val="C00000"/>
                </a:solidFill>
                <a:latin typeface="Trebuchet MS" pitchFamily="34" charset="0"/>
              </a:rPr>
              <a:t>Задачи</a:t>
            </a:r>
            <a:endParaRPr lang="ru-RU" dirty="0">
              <a:solidFill>
                <a:srgbClr val="C00000"/>
              </a:solidFill>
              <a:latin typeface="Trebuchet MS" pitchFamily="34" charset="0"/>
            </a:endParaRPr>
          </a:p>
        </p:txBody>
      </p:sp>
      <p:sp>
        <p:nvSpPr>
          <p:cNvPr id="3" name="Подзаголовок 2"/>
          <p:cNvSpPr>
            <a:spLocks noGrp="1"/>
          </p:cNvSpPr>
          <p:nvPr>
            <p:ph type="subTitle" idx="1"/>
          </p:nvPr>
        </p:nvSpPr>
        <p:spPr>
          <a:xfrm>
            <a:off x="1371600" y="2285992"/>
            <a:ext cx="6400800" cy="3352808"/>
          </a:xfrm>
        </p:spPr>
        <p:txBody>
          <a:bodyPr>
            <a:normAutofit fontScale="77500" lnSpcReduction="20000"/>
          </a:bodyPr>
          <a:lstStyle/>
          <a:p>
            <a:r>
              <a:rPr lang="ru-RU" sz="3300" b="1" dirty="0">
                <a:solidFill>
                  <a:schemeClr val="tx1"/>
                </a:solidFill>
                <a:latin typeface="Trebuchet MS" pitchFamily="34" charset="0"/>
              </a:rPr>
              <a:t>Закреплять и расширять знания о космосе.  Способствовать проявлению интереса к космосу. Расширять словарный запас (звезда, космос, небо, космический корабль, ракета, Белка и Стрелка). Способствовать взаимодействию родителей и детей в образовательном процессе.</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28670"/>
            <a:ext cx="8229600" cy="1428760"/>
          </a:xfrm>
        </p:spPr>
        <p:txBody>
          <a:bodyPr>
            <a:noAutofit/>
          </a:bodyPr>
          <a:lstStyle/>
          <a:p>
            <a:r>
              <a:rPr lang="ru-RU" b="1" dirty="0">
                <a:solidFill>
                  <a:srgbClr val="C00000"/>
                </a:solidFill>
                <a:latin typeface="Trebuchet MS" pitchFamily="34" charset="0"/>
              </a:rPr>
              <a:t>Формы работы с детьми</a:t>
            </a:r>
            <a:endParaRPr lang="ru-RU" dirty="0">
              <a:solidFill>
                <a:srgbClr val="C00000"/>
              </a:solidFill>
              <a:latin typeface="Trebuchet MS" pitchFamily="34" charset="0"/>
            </a:endParaRPr>
          </a:p>
        </p:txBody>
      </p:sp>
      <p:sp>
        <p:nvSpPr>
          <p:cNvPr id="1025" name="Rectangle 1"/>
          <p:cNvSpPr>
            <a:spLocks noChangeArrowheads="1"/>
          </p:cNvSpPr>
          <p:nvPr/>
        </p:nvSpPr>
        <p:spPr bwMode="auto">
          <a:xfrm>
            <a:off x="1214414" y="2000240"/>
            <a:ext cx="700092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Trebuchet MS" pitchFamily="34" charset="0"/>
                <a:ea typeface="Times New Roman" pitchFamily="18" charset="0"/>
                <a:cs typeface="Arial" pitchFamily="34" charset="0"/>
              </a:rPr>
              <a:t>Познавательное развитие</a:t>
            </a: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Беседы-рассуждения: «Хотим мы к звёздам                            полететь», «Первый космонавт», «Звезда по имени Солнце», «Луна – спутник Земли», «Праздник – День Космонавтики»</a:t>
            </a:r>
            <a:endParaRPr kumimoji="0" lang="ru-RU" sz="24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Игра «На что похоже?». Подобрать предметы в группе, которые напоминают небо (</a:t>
            </a:r>
            <a:r>
              <a:rPr kumimoji="0" lang="ru-RU" sz="2400" b="1" i="0" u="none" strike="noStrike" cap="none" normalizeH="0" baseline="0" dirty="0" err="1" smtClean="0">
                <a:ln>
                  <a:noFill/>
                </a:ln>
                <a:effectLst/>
                <a:latin typeface="Trebuchet MS" pitchFamily="34" charset="0"/>
                <a:ea typeface="Times New Roman" pitchFamily="18" charset="0"/>
                <a:cs typeface="Arial" pitchFamily="34" charset="0"/>
              </a:rPr>
              <a:t>голубой</a:t>
            </a:r>
            <a:r>
              <a:rPr kumimoji="0" lang="ru-RU" sz="2400" b="1" i="0" u="none" strike="noStrike" cap="none" normalizeH="0" baseline="0" dirty="0" smtClean="0">
                <a:ln>
                  <a:noFill/>
                </a:ln>
                <a:effectLst/>
                <a:latin typeface="Trebuchet MS" pitchFamily="34" charset="0"/>
                <a:ea typeface="Times New Roman" pitchFamily="18" charset="0"/>
                <a:cs typeface="Arial" pitchFamily="34" charset="0"/>
              </a:rPr>
              <a:t>, синий, Солнце, Луну и звезды - желтый, оранжевый.</a:t>
            </a:r>
            <a:endParaRPr kumimoji="0" lang="ru-RU" sz="2400" b="1"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428760"/>
          </a:xfrm>
        </p:spPr>
        <p:txBody>
          <a:bodyPr/>
          <a:lstStyle/>
          <a:p>
            <a:r>
              <a:rPr lang="ru-RU" b="1" dirty="0">
                <a:solidFill>
                  <a:srgbClr val="C00000"/>
                </a:solidFill>
                <a:latin typeface="Trebuchet MS" pitchFamily="34" charset="0"/>
              </a:rPr>
              <a:t>Формы работы с детьми</a:t>
            </a:r>
            <a:endParaRPr lang="ru-RU" dirty="0">
              <a:solidFill>
                <a:srgbClr val="C00000"/>
              </a:solidFill>
              <a:latin typeface="Trebuchet MS" pitchFamily="34" charset="0"/>
            </a:endParaRPr>
          </a:p>
        </p:txBody>
      </p:sp>
      <p:sp>
        <p:nvSpPr>
          <p:cNvPr id="21505" name="Rectangle 1"/>
          <p:cNvSpPr>
            <a:spLocks noChangeArrowheads="1"/>
          </p:cNvSpPr>
          <p:nvPr/>
        </p:nvSpPr>
        <p:spPr bwMode="auto">
          <a:xfrm>
            <a:off x="1142976" y="2143116"/>
            <a:ext cx="7143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effectLst/>
                <a:latin typeface="Trebuchet MS" pitchFamily="34" charset="0"/>
                <a:ea typeface="Times New Roman" pitchFamily="18" charset="0"/>
                <a:cs typeface="Arial" pitchFamily="34" charset="0"/>
              </a:rPr>
              <a:t>Речевое развитие</a:t>
            </a: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 </a:t>
            </a:r>
            <a:endParaRPr kumimoji="0" lang="ru-RU" sz="2800" b="1" i="0" u="none" strike="noStrike" cap="none" normalizeH="0" baseline="0" dirty="0" smtClean="0">
              <a:ln>
                <a:noFill/>
              </a:ln>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Чтение стихов про космос, Солнце, Звезды, о профессии космонавта.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rebuchet MS" pitchFamily="34" charset="0"/>
                <a:ea typeface="Times New Roman" pitchFamily="18" charset="0"/>
                <a:cs typeface="Arial" pitchFamily="34" charset="0"/>
              </a:rPr>
              <a:t>Рассматривание тематических картинок и иллюстраций</a:t>
            </a:r>
            <a:endParaRPr kumimoji="0" lang="ru-RU" sz="2800" b="1"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292</Words>
  <Application>Microsoft Office PowerPoint</Application>
  <PresentationFormat>Экран (4:3)</PresentationFormat>
  <Paragraphs>59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Проект  «Хотим мы в космос полететь»</vt:lpstr>
      <vt:lpstr>Направления развития </vt:lpstr>
      <vt:lpstr>Тип проекта:  информационно-творческий</vt:lpstr>
      <vt:lpstr>Состав участников </vt:lpstr>
      <vt:lpstr>Актуальность</vt:lpstr>
      <vt:lpstr>Цель</vt:lpstr>
      <vt:lpstr>Задачи</vt:lpstr>
      <vt:lpstr>Формы работы с детьми</vt:lpstr>
      <vt:lpstr>Формы работы с детьми</vt:lpstr>
      <vt:lpstr>Формы работы с детьми</vt:lpstr>
      <vt:lpstr>Формы работы с детьми</vt:lpstr>
      <vt:lpstr>Формы работы с родителями</vt:lpstr>
      <vt:lpstr>Модель солнечной системы</vt:lpstr>
      <vt:lpstr>Изучаем планеты</vt:lpstr>
      <vt:lpstr> </vt:lpstr>
      <vt:lpstr>«Инопланетяне»</vt:lpstr>
      <vt:lpstr>Игровая ситуация «Разговор с инопланетянином»</vt:lpstr>
      <vt:lpstr>Игра «На что похоже?»</vt:lpstr>
      <vt:lpstr>Домашние зарисовки</vt:lpstr>
      <vt:lpstr>Слайд 20</vt:lpstr>
      <vt:lpstr>Строим космодром</vt:lpstr>
      <vt:lpstr>Слайд 22</vt:lpstr>
      <vt:lpstr>Слайд 23</vt:lpstr>
      <vt:lpstr>Слайд 24</vt:lpstr>
      <vt:lpstr>Лепбук</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20</cp:revision>
  <dcterms:created xsi:type="dcterms:W3CDTF">2019-04-19T17:19:20Z</dcterms:created>
  <dcterms:modified xsi:type="dcterms:W3CDTF">2019-04-25T17:18:10Z</dcterms:modified>
</cp:coreProperties>
</file>