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6" r:id="rId3"/>
    <p:sldId id="258" r:id="rId4"/>
    <p:sldId id="263" r:id="rId5"/>
    <p:sldId id="266" r:id="rId6"/>
    <p:sldId id="260" r:id="rId7"/>
    <p:sldId id="264" r:id="rId8"/>
    <p:sldId id="262" r:id="rId9"/>
    <p:sldId id="259" r:id="rId10"/>
    <p:sldId id="26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2C171-331B-4B67-B604-286426097BD4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2D4AD-C173-41C6-A901-DAA0D29CE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3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2D4AD-C173-41C6-A901-DAA0D29CE4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47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2D4AD-C173-41C6-A901-DAA0D29CE4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74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2D4AD-C173-41C6-A901-DAA0D29CE4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3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13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48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6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2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08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92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99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59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83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44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07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E1143-0E31-4B2D-94C8-9D9E46C599D9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FB460-5233-48DF-8412-9102A31CB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51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.jpe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slide" Target="slide5.xml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jpg"/><Relationship Id="rId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slide" Target="slide5.xml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1885" y="1430594"/>
            <a:ext cx="9689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rebuchet MS" panose="020B0603020202020204" pitchFamily="34" charset="0"/>
              </a:rPr>
              <a:t>Интерактивная игра</a:t>
            </a:r>
          </a:p>
          <a:p>
            <a:pPr algn="ctr"/>
            <a:r>
              <a:rPr lang="ru-RU" sz="3600" dirty="0">
                <a:latin typeface="Trebuchet MS" panose="020B0603020202020204" pitchFamily="34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«Осень, осень, в гости просим!»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6284" y="2733541"/>
            <a:ext cx="743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rebuchet MS" panose="020B0603020202020204" pitchFamily="34" charset="0"/>
              </a:rPr>
              <a:t>Номинация: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206" y="3826274"/>
            <a:ext cx="119609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rebuchet MS" panose="020B0603020202020204" pitchFamily="34" charset="0"/>
              </a:rPr>
              <a:t>Автор</a:t>
            </a:r>
            <a:r>
              <a:rPr lang="ru-RU" sz="2800" dirty="0">
                <a:latin typeface="Trebuchet MS" panose="020B0603020202020204" pitchFamily="34" charset="0"/>
              </a:rPr>
              <a:t>:  </a:t>
            </a: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Ермакова Валентина Васильевна, воспитатель младшей группы</a:t>
            </a: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Муниципального дошкольного образовательного учреждения «Детский сад №4 комбинированного вида</a:t>
            </a:r>
            <a:r>
              <a:rPr lang="ru-RU" sz="2400" dirty="0" smtClean="0">
                <a:latin typeface="Trebuchet MS" panose="020B0603020202020204" pitchFamily="34" charset="0"/>
              </a:rPr>
              <a:t>»</a:t>
            </a:r>
          </a:p>
          <a:p>
            <a:pPr algn="ctr"/>
            <a:r>
              <a:rPr lang="ru-RU" sz="2400" dirty="0" smtClean="0">
                <a:latin typeface="Trebuchet MS" panose="020B0603020202020204" pitchFamily="34" charset="0"/>
              </a:rPr>
              <a:t>Категория-нет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4426" y="6327058"/>
            <a:ext cx="6445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rebuchet MS" panose="020B0603020202020204" pitchFamily="34" charset="0"/>
              </a:rPr>
              <a:t>Богородицк, 2020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43897" y="3244334"/>
            <a:ext cx="11343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rebuchet MS" panose="020B0603020202020204" pitchFamily="34" charset="0"/>
              </a:rPr>
              <a:t>«Лучшая авторская мультимедийная презентация».</a:t>
            </a:r>
          </a:p>
        </p:txBody>
      </p:sp>
    </p:spTree>
    <p:extLst>
      <p:ext uri="{BB962C8B-B14F-4D97-AF65-F5344CB8AC3E}">
        <p14:creationId xmlns:p14="http://schemas.microsoft.com/office/powerpoint/2010/main" val="38335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132735"/>
            <a:ext cx="1219199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дом-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http://dmitrov.3dn.ru/_bd/11/1168.png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лукошко-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https://img-fotki.yandex.ru/get/15594/39663434.8f8/0_ad1db_ea8c03cf_XL.png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https://data.ipleer.fm/file/111180857/VC9oZzZxclhtZFBoMHRIWnlZVXhIOHhmYlFjUzJQd0xZMFVVSjVPcmY4RHhaZ3hVV3FSbTlmNjVCM21lY1J6TEVqUnZIaWxSQ2lpU1Q2QnBJNDlQeklOS0VwelY1YjdvRkJtbkpDQlByVTVrcGxzd0Y2cml1Mmxla0JHcURmTUk/nepravilnyj_-_otvet_(iPleer.fm).mp3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 (дерево и лист)-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http://printonic.ru/uploads/images/2016/04/04/img_5702b57713927.jpg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Клен (дерево и лист)-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https://ru3.anyfad.com/items/t1@e32bbf61-2d7a-4f26-8f6d-7eed1c899a9f/derevo-klen.jpg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Осина(дерево и лист)-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https://pp.vk.me/c629308/v629308863/1d1a7/y_PxCkTHxNo.jpg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Береза (дерево и лист)-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https://ds03.infourok.ru/uploads/ex/0d7d/000627fc-ca34985b/hello_html_3bcc8b17.jpg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в цветах-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http://clipart-library.com/img/724814.png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Капель-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http://www.playcast.ru/uploads/2017/12/14/24132261.gif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купается-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https://mediasole.ru/data/images/143/143357/463773_900.png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http://inetru.net/wp-content/uploads/2015/12/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новогодние-снеговики-картинки-21.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gif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http://www.playcast.ru/uploads/2017/09/11/23406127.png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Утки летят-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http://gifimage.net/wp-content/uploads/2017/09/birds-flying-gif-4.gif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Урожай-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http://images.easyfreeclipart.com/726/the-specific-ingredients-of-harvest-pie-remain-a-mystery-726874.png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Облако, дождь-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https://thumbs.gfycat.com/BestMiserlyBrownbutterfly-max-1mb.gif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https://img1.liveinternet.ru/images/attach/c/11/116/871/116871063_large_5.png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осень-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http://priroda-foto.ucoz.ru/_ph/3/527253556.jpg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осень-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https://ds04.infourok.ru/uploads/ex/0053/000013da-35bd3890/1/img6.jpg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осень-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https://i08.fotocdn.net/s23/137/public_pin_l/23/2573211272.jpg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Лист1-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https://images.freeimages.com/images/large-previews/798/leaf-3-1149245.jpg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Лист2-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https://www.picpng.com/images/large/sheet-oak-leaf-yellowed-sheet-photo-png-67889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Лист3-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https://media.moddb.com/images/articles/1/92/91236/f_15683347.gif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Лист4-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http://img-fotki.yandex.ru/get/9505/47407354.d3b/0_153996_c843bf02_orig.png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Зима-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https://ds04.infourok.ru/uploads/ex/0aeb/0012817a-1fea4523/hello_html_m55ee9169.jpg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http://printonic.ru/uploads/images/2016/03/26/.tmb/thumb_img_56f68c5e1b295_resize_900_5000.jpg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https://lifeo.ru/wp-content/uploads/vesna-dlya-detey-detsada-12.jpg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http://dochkiisinochki.ru/wp-content/uploads/2013/10/osen71.jpg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888" y="5644481"/>
            <a:ext cx="117053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772" y="2551100"/>
            <a:ext cx="3944454" cy="1755800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6" action="ppaction://hlinksldjump" highlightClick="1"/>
          </p:cNvPr>
          <p:cNvSpPr/>
          <p:nvPr/>
        </p:nvSpPr>
        <p:spPr>
          <a:xfrm>
            <a:off x="5931061" y="5702611"/>
            <a:ext cx="1042416" cy="1042416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роцесс 8">
            <a:hlinkClick r:id="rId7" action="ppaction://hlinksldjump"/>
          </p:cNvPr>
          <p:cNvSpPr/>
          <p:nvPr/>
        </p:nvSpPr>
        <p:spPr>
          <a:xfrm>
            <a:off x="159416" y="5862793"/>
            <a:ext cx="1856196" cy="685491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роцесс 9">
            <a:hlinkClick r:id="rId8" action="ppaction://hlinksldjump"/>
          </p:cNvPr>
          <p:cNvSpPr/>
          <p:nvPr/>
        </p:nvSpPr>
        <p:spPr>
          <a:xfrm>
            <a:off x="8167850" y="5899355"/>
            <a:ext cx="1932719" cy="648929"/>
          </a:xfrm>
          <a:prstGeom prst="flowChartProcess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22209" y="5925647"/>
            <a:ext cx="185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rebuchet MS" panose="020B0603020202020204" pitchFamily="34" charset="0"/>
                <a:hlinkClick r:id="rId7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Цели</a:t>
            </a:r>
            <a:endParaRPr lang="ru-RU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7850" y="5913444"/>
            <a:ext cx="1820211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rebuchet MS" panose="020B0603020202020204" pitchFamily="34" charset="0"/>
                <a:hlinkClick r:id="rId8" action="ppaction://hlinksldjump"/>
              </a:rPr>
              <a:t>Ссылки</a:t>
            </a:r>
            <a:endParaRPr lang="ru-RU" sz="32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Блок-схема: процесс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5BDC8514-5904-4D37-B16C-0F099E2859CD}"/>
              </a:ext>
            </a:extLst>
          </p:cNvPr>
          <p:cNvSpPr/>
          <p:nvPr/>
        </p:nvSpPr>
        <p:spPr>
          <a:xfrm>
            <a:off x="2380421" y="5862793"/>
            <a:ext cx="2343220" cy="648929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BCFFFB-6DF4-4E65-A681-BCA3170F627F}"/>
              </a:ext>
            </a:extLst>
          </p:cNvPr>
          <p:cNvSpPr txBox="1"/>
          <p:nvPr/>
        </p:nvSpPr>
        <p:spPr>
          <a:xfrm>
            <a:off x="2492929" y="5965729"/>
            <a:ext cx="2017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54F72"/>
                </a:solidFill>
                <a:latin typeface="Trebuchet MS" panose="020B0603020202020204" pitchFamily="34" charset="0"/>
                <a:hlinkClick r:id="rId9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rebuchet MS" panose="020B0603020202020204" pitchFamily="34" charset="0"/>
                <a:hlinkClick r:id="rId9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Ход игры</a:t>
            </a:r>
            <a:endParaRPr lang="ru-RU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79E839D-7486-46C7-A8F8-8F52D00F8B78}"/>
              </a:ext>
            </a:extLst>
          </p:cNvPr>
          <p:cNvSpPr txBox="1"/>
          <p:nvPr/>
        </p:nvSpPr>
        <p:spPr>
          <a:xfrm>
            <a:off x="4811151" y="3052689"/>
            <a:ext cx="128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485B91F-1D8F-44C9-B660-0E48CEB74420}"/>
              </a:ext>
            </a:extLst>
          </p:cNvPr>
          <p:cNvSpPr txBox="1"/>
          <p:nvPr/>
        </p:nvSpPr>
        <p:spPr>
          <a:xfrm flipH="1">
            <a:off x="4867421" y="3052689"/>
            <a:ext cx="263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rebuchet MS" panose="020B0603020202020204" pitchFamily="34" charset="0"/>
              </a:rPr>
              <a:t>Начать игру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8BB494-0940-4D26-9D26-49B7FE767816}"/>
              </a:ext>
            </a:extLst>
          </p:cNvPr>
          <p:cNvSpPr txBox="1"/>
          <p:nvPr/>
        </p:nvSpPr>
        <p:spPr>
          <a:xfrm>
            <a:off x="9077955" y="5999079"/>
            <a:ext cx="1820211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rebuchet MS" panose="020B0603020202020204" pitchFamily="34" charset="0"/>
            </a:endParaRPr>
          </a:p>
        </p:txBody>
      </p:sp>
      <p:sp>
        <p:nvSpPr>
          <p:cNvPr id="21" name="Блок-схема: процесс 20">
            <a:extLst>
              <a:ext uri="{FF2B5EF4-FFF2-40B4-BE49-F238E27FC236}">
                <a16:creationId xmlns:a16="http://schemas.microsoft.com/office/drawing/2014/main" xmlns="" id="{F9781723-381E-428F-B1F7-3F27E514D128}"/>
              </a:ext>
            </a:extLst>
          </p:cNvPr>
          <p:cNvSpPr/>
          <p:nvPr/>
        </p:nvSpPr>
        <p:spPr>
          <a:xfrm>
            <a:off x="10269332" y="5913444"/>
            <a:ext cx="1763251" cy="598278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F2406A3-9853-48CD-9692-CCEB24B20A0E}"/>
              </a:ext>
            </a:extLst>
          </p:cNvPr>
          <p:cNvSpPr txBox="1"/>
          <p:nvPr/>
        </p:nvSpPr>
        <p:spPr>
          <a:xfrm>
            <a:off x="10325585" y="5899355"/>
            <a:ext cx="170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rebuchet MS" panose="020B0603020202020204" pitchFamily="34" charset="0"/>
                <a:hlinkClick r:id="" action="ppaction://hlinkshowjump?jump=lastslide"/>
              </a:rPr>
              <a:t>выход</a:t>
            </a:r>
            <a:endParaRPr lang="ru-RU" sz="32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9935" y="1991032"/>
            <a:ext cx="111055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rebuchet MS" panose="020B0603020202020204" pitchFamily="34" charset="0"/>
              </a:rPr>
              <a:t>Цель: Расширить знание детей об осени</a:t>
            </a:r>
          </a:p>
          <a:p>
            <a:pPr algn="ctr"/>
            <a:endParaRPr lang="ru-RU" sz="3200" dirty="0">
              <a:latin typeface="Trebuchet MS" panose="020B0603020202020204" pitchFamily="34" charset="0"/>
            </a:endParaRP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Задачи:</a:t>
            </a: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Закрепить знание о временах года</a:t>
            </a: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Закрепить знание о деревьях</a:t>
            </a: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Закрепить навык образования прилагательных из существительных</a:t>
            </a: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Учить называть приметы осени, изменения в природе, используя образные слова и выражения</a:t>
            </a: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Закрепить умение устанавливать связь между признаками в природе</a:t>
            </a: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Активизировать и расширять словарь детей</a:t>
            </a:r>
          </a:p>
          <a:p>
            <a:pPr algn="ctr"/>
            <a:r>
              <a:rPr lang="ru-RU" sz="2400" dirty="0">
                <a:latin typeface="Trebuchet MS" panose="020B0603020202020204" pitchFamily="34" charset="0"/>
              </a:rPr>
              <a:t>Продолжать развивать </a:t>
            </a:r>
            <a:r>
              <a:rPr lang="ru-RU" sz="2400" dirty="0" err="1">
                <a:latin typeface="Trebuchet MS" panose="020B0603020202020204" pitchFamily="34" charset="0"/>
              </a:rPr>
              <a:t>внимание,мышление</a:t>
            </a:r>
            <a:r>
              <a:rPr lang="ru-RU" sz="2400" dirty="0">
                <a:latin typeface="Trebuchet MS" panose="020B0603020202020204" pitchFamily="34" charset="0"/>
              </a:rPr>
              <a:t>, память</a:t>
            </a:r>
          </a:p>
          <a:p>
            <a:endParaRPr lang="ru-RU" sz="2400" dirty="0"/>
          </a:p>
        </p:txBody>
      </p:sp>
      <p:sp>
        <p:nvSpPr>
          <p:cNvPr id="3" name="Управляющая кнопка: домой 2">
            <a:hlinkClick r:id="" action="ppaction://hlinkshowjump?jump=previousslide" highlightClick="1"/>
          </p:cNvPr>
          <p:cNvSpPr/>
          <p:nvPr/>
        </p:nvSpPr>
        <p:spPr>
          <a:xfrm>
            <a:off x="10633390" y="5689656"/>
            <a:ext cx="1042416" cy="1042416"/>
          </a:xfrm>
          <a:prstGeom prst="actionButtonHo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29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9213" y="1753082"/>
            <a:ext cx="116069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rebuchet MS" panose="020B0603020202020204" pitchFamily="34" charset="0"/>
              </a:rPr>
              <a:t>1.«Разложи в последовательности времена года»</a:t>
            </a:r>
          </a:p>
          <a:p>
            <a:r>
              <a:rPr lang="ru-RU" sz="2000" dirty="0">
                <a:latin typeface="Trebuchet MS" panose="020B0603020202020204" pitchFamily="34" charset="0"/>
              </a:rPr>
              <a:t>-Известно, что в году четыре времени года, которые приходят в гости к нам строго друг за другом. Что же это за времена года? Разложите их по порядку и назовите правильно. (зима-весна-лето-осень).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6477" y="3076521"/>
            <a:ext cx="11739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rebuchet MS" panose="020B0603020202020204" pitchFamily="34" charset="0"/>
              </a:rPr>
              <a:t>2."С какого дерева лист "</a:t>
            </a:r>
          </a:p>
          <a:p>
            <a:r>
              <a:rPr lang="ru-RU" sz="2000" dirty="0">
                <a:latin typeface="Trebuchet MS" panose="020B0603020202020204" pitchFamily="34" charset="0"/>
              </a:rPr>
              <a:t>Предложить ребёнку назвать дерево, подобрать листок к данному дереву (ответить на вопрос какой) и кликнуть мышкой на дерево  Если листок выбран верно, то он переместится в сторону этого дерева.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6477" y="4399961"/>
            <a:ext cx="1173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rebuchet MS" panose="020B0603020202020204" pitchFamily="34" charset="0"/>
              </a:rPr>
              <a:t>3.  «Узнай Осень»</a:t>
            </a:r>
          </a:p>
          <a:p>
            <a:r>
              <a:rPr lang="ru-RU" sz="2000" dirty="0">
                <a:latin typeface="Trebuchet MS" panose="020B0603020202020204" pitchFamily="34" charset="0"/>
              </a:rPr>
              <a:t>-Вы знаете, что осень приходит к нам в разных «платьях». Попробуйте по картинке определить, какая осень на них изображена, поздняя, ранняя или золотая?</a:t>
            </a:r>
          </a:p>
          <a:p>
            <a:r>
              <a:rPr lang="ru-RU" sz="2000" dirty="0">
                <a:latin typeface="Trebuchet MS" panose="020B0603020202020204" pitchFamily="34" charset="0"/>
              </a:rPr>
              <a:t>4.«Волшебники»</a:t>
            </a:r>
          </a:p>
          <a:p>
            <a:r>
              <a:rPr lang="ru-RU" sz="2000" dirty="0">
                <a:latin typeface="Trebuchet MS" panose="020B0603020202020204" pitchFamily="34" charset="0"/>
              </a:rPr>
              <a:t>–Сейчас вы волшебники, вам нужно, заселить в осеннее лукошко только признаки осени</a:t>
            </a:r>
          </a:p>
          <a:p>
            <a:r>
              <a:rPr lang="ru-RU" sz="2000" dirty="0">
                <a:latin typeface="Trebuchet MS" panose="020B0603020202020204" pitchFamily="34" charset="0"/>
              </a:rPr>
              <a:t>Нажимая на признаки осени они отправляются в лукошко, неправильный ответ в корзинку не попадает.</a:t>
            </a:r>
          </a:p>
          <a:p>
            <a:endParaRPr lang="ru-RU" sz="2000" dirty="0">
              <a:latin typeface="Trebuchet MS" panose="020B0603020202020204" pitchFamily="34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662" y="5580740"/>
            <a:ext cx="1170533" cy="11766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6476" y="429643"/>
            <a:ext cx="116364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rebuchet MS" panose="020B0603020202020204" pitchFamily="34" charset="0"/>
              </a:rPr>
              <a:t>Ход игры</a:t>
            </a:r>
          </a:p>
          <a:p>
            <a:r>
              <a:rPr lang="ru-RU" sz="2000" b="1" dirty="0" smtClean="0">
                <a:latin typeface="Trebuchet MS" panose="020B0603020202020204" pitchFamily="34" charset="0"/>
              </a:rPr>
              <a:t>Детям </a:t>
            </a:r>
            <a:r>
              <a:rPr lang="ru-RU" sz="2000" b="1" dirty="0">
                <a:latin typeface="Trebuchet MS" panose="020B0603020202020204" pitchFamily="34" charset="0"/>
              </a:rPr>
              <a:t>предлагается выполнять задания нажимая на листочки.  По завершению выполнения всех заданий нажимаем на Осеннее лукошко, откроется картинка мультфильма, щелкнув на нее попадаем на слайд с видео «Загадки осени»</a:t>
            </a:r>
          </a:p>
        </p:txBody>
      </p:sp>
    </p:spTree>
    <p:extLst>
      <p:ext uri="{BB962C8B-B14F-4D97-AF65-F5344CB8AC3E}">
        <p14:creationId xmlns:p14="http://schemas.microsoft.com/office/powerpoint/2010/main" val="25420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9F5"/>
              </a:clrFrom>
              <a:clrTo>
                <a:srgbClr val="FEF9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" y="2484413"/>
            <a:ext cx="3087992" cy="3218536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2D7"/>
              </a:clrFrom>
              <a:clrTo>
                <a:srgbClr val="FCF2D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14" y="1471135"/>
            <a:ext cx="3479264" cy="3026959"/>
          </a:xfrm>
          <a:prstGeom prst="rect">
            <a:avLst/>
          </a:prstGeom>
        </p:spPr>
      </p:pic>
      <p:pic>
        <p:nvPicPr>
          <p:cNvPr id="8" name="Рисунок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BF6"/>
              </a:clrFrom>
              <a:clrTo>
                <a:srgbClr val="FEF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87" y="544527"/>
            <a:ext cx="2621280" cy="3076286"/>
          </a:xfrm>
          <a:prstGeom prst="rect">
            <a:avLst/>
          </a:prstGeom>
        </p:spPr>
      </p:pic>
      <p:pic>
        <p:nvPicPr>
          <p:cNvPr id="9" name="Рисунок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AF1"/>
              </a:clrFrom>
              <a:clrTo>
                <a:srgbClr val="FEFA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6509">
            <a:off x="3734588" y="3120401"/>
            <a:ext cx="2243328" cy="3700272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5378" y="3815832"/>
            <a:ext cx="2121592" cy="3042168"/>
          </a:xfrm>
          <a:prstGeom prst="rect">
            <a:avLst/>
          </a:prstGeom>
        </p:spPr>
      </p:pic>
      <p:sp>
        <p:nvSpPr>
          <p:cNvPr id="19" name="TextBox 1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983CE1C-9A7A-4FC3-A318-51F093CDD2F3}"/>
              </a:ext>
            </a:extLst>
          </p:cNvPr>
          <p:cNvSpPr txBox="1"/>
          <p:nvPr/>
        </p:nvSpPr>
        <p:spPr>
          <a:xfrm>
            <a:off x="441493" y="2385956"/>
            <a:ext cx="2076625" cy="307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6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8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44" y="834462"/>
            <a:ext cx="1944793" cy="2353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271" y="925910"/>
            <a:ext cx="1664352" cy="2097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761" y="816173"/>
            <a:ext cx="1883827" cy="2298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9727" y="834462"/>
            <a:ext cx="1853345" cy="22801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800" y="3456923"/>
            <a:ext cx="1518036" cy="2194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0899" y="3456923"/>
            <a:ext cx="1511939" cy="2194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2404" y="3446804"/>
            <a:ext cx="1505843" cy="21764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8406" y="3416322"/>
            <a:ext cx="1511939" cy="2206943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9026" y="5314270"/>
            <a:ext cx="152413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18516 -0.3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15769 -0.3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75 -0.00903 L -0.20586 -0.379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31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6589 -0.37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5" y="-32202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036" y="1355376"/>
            <a:ext cx="1950889" cy="34506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567" y="1016111"/>
            <a:ext cx="2121592" cy="3468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834" y="1244782"/>
            <a:ext cx="2725148" cy="4102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117" y="3225795"/>
            <a:ext cx="2237426" cy="3682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562" y="3850494"/>
            <a:ext cx="2439872" cy="3176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468" y="3809160"/>
            <a:ext cx="3920068" cy="3078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656" y="-80544"/>
            <a:ext cx="2834886" cy="2511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4629" y="619888"/>
            <a:ext cx="2932430" cy="2676376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3239" y="5542039"/>
            <a:ext cx="1393851" cy="13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29 -0.05394 L -0.60339 0.0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1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24 -0.1493 L 0.36224 -0.39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0.00794 0.0081 0.01705 0.01597 0.02096 0.02592 C 0.025 0.03703 0.02695 0.05 0.02903 0.06296 C 0.03099 0.07592 0.02903 0.08703 0.02695 0.09907 C 0.025 0.10995 0.022 0.12199 0.01497 0.13194 C 0.00898 0.14189 -0.00105 0.15 -0.01198 0.15601 C -0.02201 0.16203 -0.03399 0.16597 -0.04597 0.16805 C -0.05795 0.1699 -0.07006 0.1699 -0.08099 0.16805 C -0.09297 0.16597 -0.10404 0.16111 -0.11303 0.15301 C -0.12201 0.14606 -0.12995 0.13703 -0.13399 0.12592 C -0.13907 0.11597 -0.14102 0.10208 -0.14102 0.09097 C -0.14206 0.08009 -0.14102 0.06689 -0.13594 0.05601 C -0.13099 0.04606 -0.12201 0.03796 -0.11003 0.03402 C -0.09805 0.03101 -0.08594 0.03495 -0.078 0.04189 C -0.07097 0.04907 -0.06602 0.05995 -0.06498 0.07291 C -0.06498 0.08611 -0.06602 0.09791 -0.07097 0.1081 C -0.07605 0.11805 -0.075 0.1199 -0.09506 0.1331 C -0.11303 0.14699 -0.13099 0.14305 -0.14206 0.14398 C -0.153 0.14398 -0.16198 0.14004 -0.17305 0.13611 C -0.18503 0.13101 -0.19506 0.12199 -0.20196 0.11389 C -0.20899 0.10601 -0.21198 0.09606 -0.21602 0.08009 C -0.21901 0.06389 -0.21901 0.05601 -0.21901 0.04398 C -0.21901 0.03194 -0.21901 0.0199 -0.21901 0.0081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07 0.13703 L 0.31107 -0.1129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428 -0.112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8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821" y="2739135"/>
            <a:ext cx="2030144" cy="1749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989" y="-1364013"/>
            <a:ext cx="7345680" cy="4425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2212" y="312209"/>
            <a:ext cx="4023359" cy="2456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070" y="3375611"/>
            <a:ext cx="3032847" cy="19112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508" y="1106315"/>
            <a:ext cx="3151905" cy="4517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0386" y="4965118"/>
            <a:ext cx="2566638" cy="1713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6615" y="1386624"/>
            <a:ext cx="2017951" cy="2944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68217">
            <a:off x="2256873" y="4788525"/>
            <a:ext cx="2955062" cy="17984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5221" y="1417321"/>
            <a:ext cx="2706626" cy="17678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159" y="3704975"/>
            <a:ext cx="1640662" cy="2374388"/>
          </a:xfrm>
          <a:prstGeom prst="rect">
            <a:avLst/>
          </a:prstGeom>
        </p:spPr>
      </p:pic>
      <p:pic>
        <p:nvPicPr>
          <p:cNvPr id="13" name="Рисунок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1880" y="5491048"/>
            <a:ext cx="117053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5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36732 0.03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3138 0.34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-0.29805 0.372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5 -0.01898 L -0.26445 -0.018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-0.02014 L 0.1957 -0.309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0209 -0.131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34258 -0.295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3944 0.10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7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Рисунок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38" y="5333868"/>
            <a:ext cx="1524132" cy="15241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983CE1C-9A7A-4FC3-A318-51F093CDD2F3}"/>
              </a:ext>
            </a:extLst>
          </p:cNvPr>
          <p:cNvSpPr txBox="1"/>
          <p:nvPr/>
        </p:nvSpPr>
        <p:spPr>
          <a:xfrm>
            <a:off x="1041009" y="3228127"/>
            <a:ext cx="64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937AA0A-2D59-4B6F-AFC9-47FDFCDB1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362" y="3611964"/>
            <a:ext cx="4557275" cy="30468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BBFC4F9-1C98-42DB-8E05-7CCC84F2E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2896" y="320351"/>
            <a:ext cx="4516815" cy="28230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46091A67-A143-4AAE-B872-013C55FDCC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826" y="349252"/>
            <a:ext cx="5142174" cy="289247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6F9FDFE-37B8-4C72-BA2A-346ECCF093DF}"/>
              </a:ext>
            </a:extLst>
          </p:cNvPr>
          <p:cNvSpPr txBox="1"/>
          <p:nvPr/>
        </p:nvSpPr>
        <p:spPr>
          <a:xfrm>
            <a:off x="1956528" y="2435475"/>
            <a:ext cx="4139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</a:rPr>
              <a:t>Ранняя осень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75274C7-9123-4FFF-BA65-F00EBF35707E}"/>
              </a:ext>
            </a:extLst>
          </p:cNvPr>
          <p:cNvSpPr txBox="1"/>
          <p:nvPr/>
        </p:nvSpPr>
        <p:spPr>
          <a:xfrm>
            <a:off x="7413674" y="2222695"/>
            <a:ext cx="382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</a:rPr>
              <a:t>Золотая осень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39879CF-C18D-44CF-BE32-C27BBD6268EB}"/>
              </a:ext>
            </a:extLst>
          </p:cNvPr>
          <p:cNvSpPr txBox="1"/>
          <p:nvPr/>
        </p:nvSpPr>
        <p:spPr>
          <a:xfrm>
            <a:off x="4234375" y="5923856"/>
            <a:ext cx="3882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Поздняя осень</a:t>
            </a:r>
          </a:p>
        </p:txBody>
      </p:sp>
    </p:spTree>
    <p:extLst>
      <p:ext uri="{BB962C8B-B14F-4D97-AF65-F5344CB8AC3E}">
        <p14:creationId xmlns:p14="http://schemas.microsoft.com/office/powerpoint/2010/main" val="292711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467</Words>
  <Application>Microsoft Office PowerPoint</Application>
  <PresentationFormat>Произвольный</PresentationFormat>
  <Paragraphs>70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Ермакова Валентина</dc:creator>
  <cp:lastModifiedBy>Admin</cp:lastModifiedBy>
  <cp:revision>57</cp:revision>
  <dcterms:created xsi:type="dcterms:W3CDTF">2020-09-17T15:56:17Z</dcterms:created>
  <dcterms:modified xsi:type="dcterms:W3CDTF">2023-02-06T09:10:41Z</dcterms:modified>
</cp:coreProperties>
</file>