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56" r:id="rId2"/>
    <p:sldId id="258" r:id="rId3"/>
    <p:sldId id="259" r:id="rId4"/>
    <p:sldId id="260" r:id="rId5"/>
    <p:sldId id="261" r:id="rId6"/>
    <p:sldId id="279" r:id="rId7"/>
    <p:sldId id="280" r:id="rId8"/>
    <p:sldId id="262" r:id="rId9"/>
    <p:sldId id="27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800000"/>
    <a:srgbClr val="FF00FF"/>
    <a:srgbClr val="6600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19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6300192" y="148444"/>
            <a:ext cx="2843808" cy="195315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2195736" y="4908281"/>
            <a:ext cx="1224136" cy="1949719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7740352" y="2615834"/>
            <a:ext cx="864096" cy="1389229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323528" y="3852893"/>
            <a:ext cx="1080120" cy="1664339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251520" y="2276872"/>
            <a:ext cx="864096" cy="1339942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5004048" y="4900592"/>
            <a:ext cx="1080120" cy="1688755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308304" y="458112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130425"/>
            <a:ext cx="6480720" cy="1470025"/>
          </a:xfr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717032"/>
            <a:ext cx="5792688" cy="1343000"/>
          </a:xfrm>
        </p:spPr>
        <p:txBody>
          <a:bodyPr/>
          <a:lstStyle>
            <a:lvl1pPr marL="0" indent="0" algn="ctr">
              <a:buNone/>
              <a:defRPr>
                <a:solidFill>
                  <a:srgbClr val="3E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892772"/>
            <a:ext cx="3744416" cy="965228"/>
          </a:xfrm>
          <a:prstGeom prst="rect">
            <a:avLst/>
          </a:prstGeom>
          <a:noFill/>
        </p:spPr>
      </p:pic>
      <p:pic>
        <p:nvPicPr>
          <p:cNvPr id="27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874210"/>
            <a:ext cx="3816424" cy="983790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3" cstate="print"/>
          <a:srcRect t="9929"/>
          <a:stretch>
            <a:fillRect/>
          </a:stretch>
        </p:blipFill>
        <p:spPr bwMode="auto">
          <a:xfrm>
            <a:off x="7571340" y="188640"/>
            <a:ext cx="1572660" cy="1080120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flipH="1">
            <a:off x="8388424" y="2996952"/>
            <a:ext cx="576065" cy="936104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316416" y="5793395"/>
            <a:ext cx="662181" cy="1064605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8460432" y="2132856"/>
            <a:ext cx="504056" cy="776692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 flipH="1">
            <a:off x="8460431" y="1340768"/>
            <a:ext cx="432048" cy="720080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8388424" y="4725144"/>
            <a:ext cx="595841" cy="931590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8428992" y="3861049"/>
            <a:ext cx="594544" cy="792088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72008" y="2924944"/>
            <a:ext cx="587735" cy="936104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flipH="1">
            <a:off x="0" y="5793395"/>
            <a:ext cx="669459" cy="1064605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144016" y="2132856"/>
            <a:ext cx="504056" cy="776692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44017" y="1268760"/>
            <a:ext cx="464362" cy="720080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 flipH="1">
            <a:off x="179512" y="4725144"/>
            <a:ext cx="591783" cy="931590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 flipH="1">
            <a:off x="0" y="3861048"/>
            <a:ext cx="552512" cy="792088"/>
          </a:xfrm>
          <a:prstGeom prst="rect">
            <a:avLst/>
          </a:prstGeom>
          <a:noFill/>
        </p:spPr>
      </p:pic>
      <p:pic>
        <p:nvPicPr>
          <p:cNvPr id="21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15" cstate="print"/>
          <a:srcRect t="9929"/>
          <a:stretch>
            <a:fillRect/>
          </a:stretch>
        </p:blipFill>
        <p:spPr bwMode="auto">
          <a:xfrm flipH="1">
            <a:off x="-1" y="260647"/>
            <a:ext cx="1475656" cy="10657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1187624" y="4908281"/>
            <a:ext cx="1224136" cy="1949719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100392" y="764704"/>
            <a:ext cx="864096" cy="1389229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251520" y="3933056"/>
            <a:ext cx="1080120" cy="1664339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79512" y="2132856"/>
            <a:ext cx="864096" cy="1339942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314096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2E001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892772"/>
            <a:ext cx="3744416" cy="965228"/>
          </a:xfrm>
          <a:prstGeom prst="rect">
            <a:avLst/>
          </a:prstGeom>
          <a:noFill/>
        </p:spPr>
      </p:pic>
      <p:pic>
        <p:nvPicPr>
          <p:cNvPr id="31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874210"/>
            <a:ext cx="3816424" cy="983790"/>
          </a:xfrm>
          <a:prstGeom prst="rect">
            <a:avLst/>
          </a:prstGeom>
          <a:noFill/>
        </p:spPr>
      </p:pic>
      <p:pic>
        <p:nvPicPr>
          <p:cNvPr id="16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3" cstate="print"/>
          <a:srcRect t="9929"/>
          <a:stretch>
            <a:fillRect/>
          </a:stretch>
        </p:blipFill>
        <p:spPr bwMode="auto">
          <a:xfrm>
            <a:off x="7781028" y="188640"/>
            <a:ext cx="1362972" cy="936104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flipH="1">
            <a:off x="8388424" y="2996952"/>
            <a:ext cx="576065" cy="936104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316416" y="5793395"/>
            <a:ext cx="662181" cy="1064605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8460432" y="2132856"/>
            <a:ext cx="504056" cy="776692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 flipH="1">
            <a:off x="8460431" y="1340768"/>
            <a:ext cx="432048" cy="720080"/>
          </a:xfrm>
          <a:prstGeom prst="rect">
            <a:avLst/>
          </a:prstGeom>
          <a:noFill/>
        </p:spPr>
      </p:pic>
      <p:pic>
        <p:nvPicPr>
          <p:cNvPr id="2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8388424" y="4725144"/>
            <a:ext cx="595841" cy="931590"/>
          </a:xfrm>
          <a:prstGeom prst="rect">
            <a:avLst/>
          </a:prstGeom>
          <a:noFill/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8428992" y="3861049"/>
            <a:ext cx="594544" cy="792088"/>
          </a:xfrm>
          <a:prstGeom prst="rect">
            <a:avLst/>
          </a:prstGeom>
          <a:noFill/>
        </p:spPr>
      </p:pic>
      <p:pic>
        <p:nvPicPr>
          <p:cNvPr id="2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72008" y="2924944"/>
            <a:ext cx="587735" cy="936104"/>
          </a:xfrm>
          <a:prstGeom prst="rect">
            <a:avLst/>
          </a:prstGeom>
          <a:noFill/>
        </p:spPr>
      </p:pic>
      <p:pic>
        <p:nvPicPr>
          <p:cNvPr id="2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flipH="1">
            <a:off x="0" y="5793395"/>
            <a:ext cx="669459" cy="1064605"/>
          </a:xfrm>
          <a:prstGeom prst="rect">
            <a:avLst/>
          </a:prstGeom>
          <a:noFill/>
        </p:spPr>
      </p:pic>
      <p:pic>
        <p:nvPicPr>
          <p:cNvPr id="2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144016" y="2132856"/>
            <a:ext cx="504056" cy="776692"/>
          </a:xfrm>
          <a:prstGeom prst="rect">
            <a:avLst/>
          </a:prstGeom>
          <a:noFill/>
        </p:spPr>
      </p:pic>
      <p:pic>
        <p:nvPicPr>
          <p:cNvPr id="2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44017" y="1268760"/>
            <a:ext cx="464362" cy="720080"/>
          </a:xfrm>
          <a:prstGeom prst="rect">
            <a:avLst/>
          </a:prstGeom>
          <a:noFill/>
        </p:spPr>
      </p:pic>
      <p:pic>
        <p:nvPicPr>
          <p:cNvPr id="2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 flipH="1">
            <a:off x="179512" y="4725144"/>
            <a:ext cx="591783" cy="931590"/>
          </a:xfrm>
          <a:prstGeom prst="rect">
            <a:avLst/>
          </a:prstGeom>
          <a:noFill/>
        </p:spPr>
      </p:pic>
      <p:pic>
        <p:nvPicPr>
          <p:cNvPr id="2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112576" y="3861049"/>
            <a:ext cx="594544" cy="792088"/>
          </a:xfrm>
          <a:prstGeom prst="rect">
            <a:avLst/>
          </a:prstGeom>
          <a:noFill/>
        </p:spPr>
      </p:pic>
      <p:pic>
        <p:nvPicPr>
          <p:cNvPr id="29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14" cstate="print"/>
          <a:srcRect t="9929"/>
          <a:stretch>
            <a:fillRect/>
          </a:stretch>
        </p:blipFill>
        <p:spPr bwMode="auto">
          <a:xfrm flipH="1">
            <a:off x="0" y="260648"/>
            <a:ext cx="1196441" cy="8640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251520" y="2204864"/>
            <a:ext cx="998084" cy="1589679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100392" y="764704"/>
            <a:ext cx="864096" cy="1389229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251520" y="3933056"/>
            <a:ext cx="1080120" cy="1664339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115616" y="5071411"/>
            <a:ext cx="1080120" cy="1674927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314096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1043608" y="5085184"/>
            <a:ext cx="1224136" cy="1949719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028384" y="1196752"/>
            <a:ext cx="864096" cy="1389229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0" y="3789040"/>
            <a:ext cx="1080120" cy="1664339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79512" y="2132856"/>
            <a:ext cx="864096" cy="1339942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2924944"/>
            <a:ext cx="1296144" cy="1726803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2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0D113-E031-42FD-B855-99CFAA176336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80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6215106" cy="1714512"/>
          </a:xfrm>
        </p:spPr>
        <p:txBody>
          <a:bodyPr>
            <a:noAutofit/>
          </a:bodyPr>
          <a:lstStyle/>
          <a:p>
            <a:r>
              <a:rPr lang="ru-RU" sz="2000" dirty="0" smtClean="0">
                <a:ln>
                  <a:noFill/>
                </a:ln>
                <a:solidFill>
                  <a:srgbClr val="660066"/>
                </a:solidFill>
                <a:effectLst/>
                <a:latin typeface="Bookman Old Style" pitchFamily="18" charset="0"/>
              </a:rPr>
              <a:t>Муниципальное дошкольное образовательное учреждение «Детский сад №</a:t>
            </a:r>
            <a:r>
              <a:rPr lang="ru-RU" sz="2000" dirty="0">
                <a:ln>
                  <a:noFill/>
                </a:ln>
                <a:solidFill>
                  <a:srgbClr val="660066"/>
                </a:solidFill>
                <a:effectLst/>
                <a:latin typeface="Bookman Old Style" pitchFamily="18" charset="0"/>
              </a:rPr>
              <a:t>4</a:t>
            </a:r>
            <a:r>
              <a:rPr lang="ru-RU" sz="2000" dirty="0" smtClean="0">
                <a:ln>
                  <a:noFill/>
                </a:ln>
                <a:solidFill>
                  <a:srgbClr val="660066"/>
                </a:solidFill>
                <a:effectLst/>
                <a:latin typeface="Bookman Old Style" pitchFamily="18" charset="0"/>
              </a:rPr>
              <a:t> комбинированного вида» </a:t>
            </a:r>
            <a:br>
              <a:rPr lang="ru-RU" sz="2000" dirty="0" smtClean="0">
                <a:ln>
                  <a:noFill/>
                </a:ln>
                <a:solidFill>
                  <a:srgbClr val="660066"/>
                </a:solidFill>
                <a:effectLst/>
                <a:latin typeface="Bookman Old Style" pitchFamily="18" charset="0"/>
              </a:rPr>
            </a:br>
            <a:r>
              <a:rPr lang="ru-RU" sz="2000" dirty="0" smtClean="0">
                <a:ln>
                  <a:noFill/>
                </a:ln>
                <a:solidFill>
                  <a:srgbClr val="660066"/>
                </a:solidFill>
                <a:effectLst/>
                <a:latin typeface="Bookman Old Style" pitchFamily="18" charset="0"/>
              </a:rPr>
              <a:t>г. Богородицк</a:t>
            </a:r>
            <a:endParaRPr lang="ru-RU" sz="2000" dirty="0">
              <a:ln>
                <a:noFill/>
              </a:ln>
              <a:solidFill>
                <a:srgbClr val="660066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2214554"/>
            <a:ext cx="678657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normalizeH="0" baseline="0" noProof="0" dirty="0" smtClean="0">
                <a:solidFill>
                  <a:srgbClr val="800000"/>
                </a:solidFill>
                <a:uLnTx/>
                <a:uFillTx/>
                <a:latin typeface="Bookman Old Style" pitchFamily="18" charset="0"/>
                <a:ea typeface="+mj-ea"/>
                <a:cs typeface="+mj-cs"/>
              </a:rPr>
              <a:t>Групповой </a:t>
            </a:r>
            <a:r>
              <a:rPr kumimoji="0" lang="ru-RU" sz="2400" b="1" i="0" u="none" strike="noStrike" kern="1200" normalizeH="0" baseline="0" noProof="0" dirty="0" smtClean="0">
                <a:solidFill>
                  <a:srgbClr val="800000"/>
                </a:solidFill>
                <a:uLnTx/>
                <a:uFillTx/>
                <a:latin typeface="Bookman Old Style" pitchFamily="18" charset="0"/>
                <a:ea typeface="+mj-ea"/>
                <a:cs typeface="+mj-cs"/>
              </a:rPr>
              <a:t>конкурс «Организация предметно-развивающей среды по формированию основ безопасности жизнедеятельности в ДОУ»</a:t>
            </a:r>
            <a:endParaRPr kumimoji="0" lang="ru-RU" sz="2400" b="1" i="0" u="none" strike="noStrike" kern="1200" normalizeH="0" baseline="0" noProof="0" dirty="0">
              <a:solidFill>
                <a:srgbClr val="800000"/>
              </a:solidFill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4214818"/>
            <a:ext cx="536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  <a:latin typeface="Bookman Old Style" pitchFamily="18" charset="0"/>
              </a:rPr>
              <a:t>Выполнила: </a:t>
            </a:r>
            <a:r>
              <a:rPr lang="ru-RU" b="1" dirty="0">
                <a:solidFill>
                  <a:srgbClr val="660066"/>
                </a:solidFill>
                <a:latin typeface="Bookman Old Style" pitchFamily="18" charset="0"/>
              </a:rPr>
              <a:t>в</a:t>
            </a:r>
            <a:r>
              <a:rPr lang="ru-RU" b="1" dirty="0" smtClean="0">
                <a:solidFill>
                  <a:srgbClr val="660066"/>
                </a:solidFill>
                <a:latin typeface="Bookman Old Style" pitchFamily="18" charset="0"/>
              </a:rPr>
              <a:t>оспитатель</a:t>
            </a:r>
            <a:r>
              <a:rPr lang="ru-RU" sz="2000" b="1" dirty="0" smtClean="0">
                <a:solidFill>
                  <a:srgbClr val="660066"/>
                </a:solidFill>
                <a:latin typeface="Bookman Old Style" pitchFamily="18" charset="0"/>
              </a:rPr>
              <a:t>  </a:t>
            </a:r>
          </a:p>
          <a:p>
            <a:r>
              <a:rPr lang="ru-RU" sz="2000" b="1" dirty="0" smtClean="0">
                <a:solidFill>
                  <a:srgbClr val="660066"/>
                </a:solidFill>
                <a:latin typeface="Bookman Old Style" pitchFamily="18" charset="0"/>
              </a:rPr>
              <a:t>Ермакова В.В.</a:t>
            </a:r>
            <a:r>
              <a:rPr lang="ru-RU" b="1" dirty="0" smtClean="0">
                <a:solidFill>
                  <a:srgbClr val="660066"/>
                </a:solidFill>
                <a:latin typeface="Bookman Old Style" pitchFamily="18" charset="0"/>
              </a:rPr>
              <a:t>.</a:t>
            </a:r>
            <a:endParaRPr lang="ru-RU" sz="20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6000768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660066"/>
                </a:solidFill>
                <a:latin typeface="Bookman Old Style" pitchFamily="18" charset="0"/>
              </a:rPr>
              <a:t>Г.Богородицк</a:t>
            </a:r>
            <a:r>
              <a:rPr lang="ru-RU" sz="1600" b="1" dirty="0" smtClean="0">
                <a:solidFill>
                  <a:srgbClr val="660066"/>
                </a:solidFill>
                <a:latin typeface="Bookman Old Style" pitchFamily="18" charset="0"/>
              </a:rPr>
              <a:t>, 2018г</a:t>
            </a:r>
            <a:r>
              <a:rPr lang="ru-RU" sz="1600" b="1" dirty="0" smtClean="0">
                <a:solidFill>
                  <a:srgbClr val="660066"/>
                </a:solidFill>
                <a:latin typeface="Bookman Old Style" pitchFamily="18" charset="0"/>
              </a:rPr>
              <a:t>.</a:t>
            </a:r>
            <a:endParaRPr lang="ru-RU" sz="16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Администратор\Desktop\Олеся\обж\слайд 9 -10-11-12\S1240017.JPG"/>
          <p:cNvPicPr>
            <a:picLocks noChangeAspect="1" noChangeArrowheads="1"/>
          </p:cNvPicPr>
          <p:nvPr/>
        </p:nvPicPr>
        <p:blipFill>
          <a:blip r:embed="rId2" cstate="print"/>
          <a:srcRect b="6249"/>
          <a:stretch>
            <a:fillRect/>
          </a:stretch>
        </p:blipFill>
        <p:spPr bwMode="auto">
          <a:xfrm>
            <a:off x="4117373" y="3405834"/>
            <a:ext cx="3374503" cy="24062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578645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Центр «Здоровье»</a:t>
            </a:r>
            <a:endParaRPr lang="ru-RU" sz="2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23" y="284452"/>
            <a:ext cx="2643188" cy="3524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35436"/>
            <a:ext cx="3042168" cy="2834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Администратор\Desktop\Олеся\обж\слайд 9 -10-11-12\SL372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352387"/>
            <a:ext cx="2808313" cy="27860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8662" y="3143248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Центр «Здоровье»</a:t>
            </a:r>
            <a:endParaRPr lang="ru-RU" sz="28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8" y="3639830"/>
            <a:ext cx="2654195" cy="2866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8859" y="3696558"/>
            <a:ext cx="2673215" cy="2499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5971" y="174400"/>
            <a:ext cx="2732906" cy="308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Олеся\обж\слайд 9 -10-11-12\SL372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800"/>
            <a:ext cx="3456954" cy="2857520"/>
          </a:xfrm>
          <a:prstGeom prst="rect">
            <a:avLst/>
          </a:prstGeom>
          <a:noFill/>
        </p:spPr>
      </p:pic>
      <p:pic>
        <p:nvPicPr>
          <p:cNvPr id="6" name="Picture 5" descr="C:\Users\Администратор\Desktop\Олеся\обж\слайд 9 -10-11-12\SL372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6" y="2924944"/>
            <a:ext cx="3498720" cy="28396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00100" y="0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«Вот я какой!»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Олеся\обж\слайд 13\SL371741.JPG"/>
          <p:cNvPicPr>
            <a:picLocks noChangeAspect="1" noChangeArrowheads="1"/>
          </p:cNvPicPr>
          <p:nvPr/>
        </p:nvPicPr>
        <p:blipFill>
          <a:blip r:embed="rId2"/>
          <a:srcRect b="4761"/>
          <a:stretch>
            <a:fillRect/>
          </a:stretch>
        </p:blipFill>
        <p:spPr bwMode="auto">
          <a:xfrm>
            <a:off x="4643438" y="214290"/>
            <a:ext cx="4286248" cy="3061627"/>
          </a:xfrm>
          <a:prstGeom prst="rect">
            <a:avLst/>
          </a:prstGeom>
          <a:noFill/>
        </p:spPr>
      </p:pic>
      <p:pic>
        <p:nvPicPr>
          <p:cNvPr id="7171" name="Picture 3" descr="C:\Users\Администратор\Desktop\Олеся\обж\слайд 13\SL371742.JPG"/>
          <p:cNvPicPr>
            <a:picLocks noChangeAspect="1" noChangeArrowheads="1"/>
          </p:cNvPicPr>
          <p:nvPr/>
        </p:nvPicPr>
        <p:blipFill>
          <a:blip r:embed="rId3"/>
          <a:srcRect t="4305" b="4255"/>
          <a:stretch>
            <a:fillRect/>
          </a:stretch>
        </p:blipFill>
        <p:spPr bwMode="auto">
          <a:xfrm>
            <a:off x="214282" y="285728"/>
            <a:ext cx="4160721" cy="3000396"/>
          </a:xfrm>
          <a:prstGeom prst="rect">
            <a:avLst/>
          </a:prstGeom>
          <a:noFill/>
        </p:spPr>
      </p:pic>
      <p:pic>
        <p:nvPicPr>
          <p:cNvPr id="7172" name="Picture 4" descr="C:\Users\Администратор\Desktop\Олеся\обж\слайд 13\SL372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357562"/>
            <a:ext cx="4357686" cy="32682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57818" y="3643314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Работа с родителями </a:t>
            </a:r>
          </a:p>
          <a:p>
            <a:pPr algn="ctr"/>
            <a:r>
              <a:rPr lang="ru-RU" sz="2800" b="1" i="1" dirty="0" smtClean="0"/>
              <a:t>по теме «Здоровый образ жизни»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Олеся\обж\слайд 14\SL372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357562"/>
            <a:ext cx="2571768" cy="3261050"/>
          </a:xfrm>
          <a:prstGeom prst="rect">
            <a:avLst/>
          </a:prstGeom>
          <a:noFill/>
        </p:spPr>
      </p:pic>
      <p:pic>
        <p:nvPicPr>
          <p:cNvPr id="6147" name="Picture 3" descr="C:\Users\Администратор\Desktop\Олеся\обж\слайд 14\SL372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0712"/>
            <a:ext cx="4167216" cy="3125412"/>
          </a:xfrm>
          <a:prstGeom prst="rect">
            <a:avLst/>
          </a:prstGeom>
          <a:noFill/>
        </p:spPr>
      </p:pic>
      <p:pic>
        <p:nvPicPr>
          <p:cNvPr id="6148" name="Picture 4" descr="C:\Users\Администратор\Desktop\Олеся\обж\слайд 14\SL372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86124"/>
            <a:ext cx="4143404" cy="31075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571480"/>
            <a:ext cx="3286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Участие детей и родителей </a:t>
            </a:r>
          </a:p>
          <a:p>
            <a:pPr algn="ctr"/>
            <a:r>
              <a:rPr lang="ru-RU" sz="3200" b="1" i="1" dirty="0" smtClean="0"/>
              <a:t>в оформлении уголков </a:t>
            </a:r>
          </a:p>
          <a:p>
            <a:pPr algn="ctr"/>
            <a:r>
              <a:rPr lang="ru-RU" sz="3200" b="1" i="1" dirty="0" smtClean="0"/>
              <a:t>по ОБЖ</a:t>
            </a:r>
            <a:endParaRPr lang="ru-RU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Олеся\обж\слайд 15\SL372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85728"/>
            <a:ext cx="4572000" cy="2946794"/>
          </a:xfrm>
          <a:prstGeom prst="rect">
            <a:avLst/>
          </a:prstGeom>
          <a:noFill/>
        </p:spPr>
      </p:pic>
      <p:pic>
        <p:nvPicPr>
          <p:cNvPr id="5124" name="Picture 4" descr="C:\Users\Администратор\Desktop\Олеся\обж\слайд 15\SL3728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86124"/>
            <a:ext cx="5143536" cy="32414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1071546"/>
            <a:ext cx="3286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Художественная литература</a:t>
            </a:r>
          </a:p>
          <a:p>
            <a:pPr algn="ctr"/>
            <a:r>
              <a:rPr lang="ru-RU" sz="2800" b="1" i="1" dirty="0" smtClean="0"/>
              <a:t> по ОБЖ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Олеся\обж\слайд 16-17\SL372870.JPG"/>
          <p:cNvPicPr>
            <a:picLocks noChangeAspect="1" noChangeArrowheads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 bwMode="auto">
          <a:xfrm>
            <a:off x="2643174" y="4000504"/>
            <a:ext cx="3810027" cy="2500330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Олеся\обж\слайд 16-17\SL372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000496" cy="3000372"/>
          </a:xfrm>
          <a:prstGeom prst="rect">
            <a:avLst/>
          </a:prstGeom>
          <a:noFill/>
        </p:spPr>
      </p:pic>
      <p:pic>
        <p:nvPicPr>
          <p:cNvPr id="3076" name="Picture 4" descr="C:\Users\Администратор\Desktop\Олеся\обж\слайд 16-17\SL372873.JPG"/>
          <p:cNvPicPr>
            <a:picLocks noChangeAspect="1" noChangeArrowheads="1"/>
          </p:cNvPicPr>
          <p:nvPr/>
        </p:nvPicPr>
        <p:blipFill>
          <a:blip r:embed="rId4" cstate="print"/>
          <a:srcRect t="9524"/>
          <a:stretch>
            <a:fillRect/>
          </a:stretch>
        </p:blipFill>
        <p:spPr bwMode="auto">
          <a:xfrm>
            <a:off x="4786314" y="857232"/>
            <a:ext cx="4000527" cy="30003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285728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Консультации для родителей по ОБЖ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дминистратор\Desktop\Олеся\обж\слайд 16-17\SL372879.JPG"/>
          <p:cNvPicPr>
            <a:picLocks noChangeAspect="1" noChangeArrowheads="1"/>
          </p:cNvPicPr>
          <p:nvPr/>
        </p:nvPicPr>
        <p:blipFill>
          <a:blip r:embed="rId2"/>
          <a:srcRect t="2151" r="1613" b="5376"/>
          <a:stretch>
            <a:fillRect/>
          </a:stretch>
        </p:blipFill>
        <p:spPr bwMode="auto">
          <a:xfrm>
            <a:off x="214282" y="214290"/>
            <a:ext cx="4459060" cy="3143272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Desktop\Олеся\обж\слайд 16-17\SL372878.JPG"/>
          <p:cNvPicPr>
            <a:picLocks noChangeAspect="1" noChangeArrowheads="1"/>
          </p:cNvPicPr>
          <p:nvPr/>
        </p:nvPicPr>
        <p:blipFill>
          <a:blip r:embed="rId3"/>
          <a:srcRect l="3226" t="1942" b="4854"/>
          <a:stretch>
            <a:fillRect/>
          </a:stretch>
        </p:blipFill>
        <p:spPr bwMode="auto">
          <a:xfrm>
            <a:off x="4143372" y="3214686"/>
            <a:ext cx="4747138" cy="34290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3438" y="928670"/>
            <a:ext cx="364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Консультации для родителей </a:t>
            </a:r>
          </a:p>
          <a:p>
            <a:pPr algn="ctr"/>
            <a:r>
              <a:rPr lang="ru-RU" sz="2800" b="1" i="1" dirty="0" smtClean="0"/>
              <a:t>по ПДД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7224" y="1285860"/>
            <a:ext cx="778674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800000"/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Будьте здоровы!</a:t>
            </a:r>
          </a:p>
          <a:p>
            <a:pPr algn="ctr"/>
            <a:endParaRPr lang="ru-RU" sz="5400" b="1" cap="none" spc="50" dirty="0" smtClean="0">
              <a:ln w="11430">
                <a:solidFill>
                  <a:srgbClr val="800000"/>
                </a:solidFill>
              </a:ln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 smtClean="0">
                <a:ln w="11430"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50" dirty="0">
              <a:ln w="11430">
                <a:solidFill>
                  <a:srgbClr val="8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57290" y="214290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i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Формирование у детей осознанного безопасного поведения.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928670"/>
            <a:ext cx="685804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i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Учить детей правилам поведения на улице; уточнять, где можно, а где нельзя играть.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Обобщать представления детей о правилах безопасного поведения в природе.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Дать детям представление о том, что существует много предметов, которыми надо уметь пользоваться и что они должны хранится в специально отведенных местах.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Дать детям элементарные знания о необходимости безопасного обращения с огнем.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Научить детей правильно вести себя с незнакомыми людьми.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Воспитывать в детях чувство сострадания, стремление помочь одиноким, пожилым людям.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Воспитывать бережное и заботливое отношение к животным.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735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Предметно-развивающая среда по формированию ОБЖ в группе</a:t>
            </a:r>
            <a:endParaRPr lang="ru-RU" sz="2400" b="1" i="1" dirty="0"/>
          </a:p>
        </p:txBody>
      </p:sp>
      <p:pic>
        <p:nvPicPr>
          <p:cNvPr id="10" name="Picture 7" descr="F:\обж\слайд 3-4\S149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28670"/>
            <a:ext cx="3929090" cy="285752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00"/>
          <a:stretch/>
        </p:blipFill>
        <p:spPr>
          <a:xfrm>
            <a:off x="2616521" y="4005064"/>
            <a:ext cx="3498206" cy="2700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>
          <a:xfrm>
            <a:off x="1344978" y="973849"/>
            <a:ext cx="3083005" cy="264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142852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Центр по ПДД</a:t>
            </a:r>
            <a:endParaRPr lang="ru-RU" sz="3600" b="1" i="1" dirty="0"/>
          </a:p>
        </p:txBody>
      </p:sp>
      <p:pic>
        <p:nvPicPr>
          <p:cNvPr id="3074" name="Picture 2" descr="F:\обж\слайд 5\SL372744.JPG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1428728" y="857232"/>
            <a:ext cx="3321867" cy="221457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5319" y="850206"/>
            <a:ext cx="2657847" cy="2355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56992"/>
            <a:ext cx="3323861" cy="2492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19" y="3425042"/>
            <a:ext cx="3639865" cy="2424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142852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Самостоятельная работа и рассматривание плакатов по ПДД </a:t>
            </a:r>
            <a:endParaRPr lang="ru-RU" sz="2400" b="1" i="1" dirty="0"/>
          </a:p>
        </p:txBody>
      </p:sp>
      <p:pic>
        <p:nvPicPr>
          <p:cNvPr id="4098" name="Picture 2" descr="F:\обж\слайд 6\SL372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973849"/>
            <a:ext cx="3714744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571480"/>
            <a:ext cx="6954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Дидактическая игра </a:t>
            </a:r>
            <a:r>
              <a:rPr lang="ru-RU" sz="2800" b="1" i="1" dirty="0" smtClean="0"/>
              <a:t>«Специальный транспорт</a:t>
            </a:r>
            <a:r>
              <a:rPr lang="ru-RU" sz="2800" b="1" i="1" dirty="0" smtClean="0"/>
              <a:t>»</a:t>
            </a:r>
            <a:endParaRPr lang="ru-RU" sz="2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48753"/>
            <a:ext cx="4694136" cy="3520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10801" r="16684" b="17800"/>
          <a:stretch/>
        </p:blipFill>
        <p:spPr>
          <a:xfrm rot="5400000">
            <a:off x="4644008" y="1908793"/>
            <a:ext cx="439248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428604"/>
            <a:ext cx="595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Дидактическая игра </a:t>
            </a:r>
          </a:p>
          <a:p>
            <a:pPr algn="ctr"/>
            <a:r>
              <a:rPr lang="ru-RU" sz="2800" b="1" i="1" dirty="0" smtClean="0"/>
              <a:t>«Как транспорт помогает людям»</a:t>
            </a:r>
            <a:endParaRPr lang="ru-RU" sz="2800" b="1" i="1" dirty="0"/>
          </a:p>
        </p:txBody>
      </p:sp>
      <p:pic>
        <p:nvPicPr>
          <p:cNvPr id="4099" name="Picture 3" descr="G:\DCIM\100SSCAM\SL3728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832" y="2244486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0740" y="51918"/>
            <a:ext cx="2928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Сюжетно-ролевая игра «Пожарные» </a:t>
            </a:r>
          </a:p>
          <a:p>
            <a:pPr algn="ctr"/>
            <a:r>
              <a:rPr lang="ru-RU" sz="2800" b="1" i="1" dirty="0" smtClean="0"/>
              <a:t>и </a:t>
            </a:r>
            <a:r>
              <a:rPr lang="ru-RU" sz="2800" b="1" i="1" dirty="0" smtClean="0"/>
              <a:t>чтение книг по </a:t>
            </a:r>
            <a:r>
              <a:rPr lang="ru-RU" sz="2800" b="1" i="1" dirty="0" smtClean="0"/>
              <a:t>пожарной безопасности </a:t>
            </a:r>
            <a:endParaRPr lang="ru-RU" sz="28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86" y="401146"/>
            <a:ext cx="2362341" cy="2840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91348"/>
            <a:ext cx="3640572" cy="2730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67" y="3419031"/>
            <a:ext cx="2611942" cy="2775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712" y="764120"/>
            <a:ext cx="2903792" cy="2177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71546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Дидактическая игра «Насекомые»</a:t>
            </a:r>
            <a:endParaRPr lang="ru-RU" sz="2800" b="1" i="1" dirty="0"/>
          </a:p>
        </p:txBody>
      </p:sp>
      <p:pic>
        <p:nvPicPr>
          <p:cNvPr id="1026" name="Picture 2" descr="G:\DCIM\100SSCAM\SL372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25653"/>
            <a:ext cx="3500462" cy="262534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5971" y="2600912"/>
            <a:ext cx="3936425" cy="29523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H="1" flipV="1">
            <a:off x="4788024" y="546502"/>
            <a:ext cx="2736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Безопасность </a:t>
            </a:r>
          </a:p>
          <a:p>
            <a:r>
              <a:rPr lang="ru-RU" sz="3200" dirty="0"/>
              <a:t>в природе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етство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Детство 2</Template>
  <TotalTime>209</TotalTime>
  <Words>244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Bookman Old Style</vt:lpstr>
      <vt:lpstr>Calibri</vt:lpstr>
      <vt:lpstr>Times New Roman</vt:lpstr>
      <vt:lpstr>Шаблон Детство 2</vt:lpstr>
      <vt:lpstr>Муниципальное дошкольное образовательное учреждение «Детский сад №4 комбинированного вида»  г. Богородицк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«Детство 2»</dc:title>
  <dc:creator>User</dc:creator>
  <cp:lastModifiedBy>User</cp:lastModifiedBy>
  <cp:revision>29</cp:revision>
  <dcterms:created xsi:type="dcterms:W3CDTF">2014-05-16T16:20:10Z</dcterms:created>
  <dcterms:modified xsi:type="dcterms:W3CDTF">2020-01-12T11:43:55Z</dcterms:modified>
</cp:coreProperties>
</file>